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Garet Bold" panose="020B0604020202020204" charset="-18"/>
      <p:regular r:id="rId12"/>
    </p:embeddedFont>
    <p:embeddedFont>
      <p:font typeface="Open Sans Bold" panose="020B0604020202020204" charset="0"/>
      <p:regular r:id="rId13"/>
    </p:embeddedFont>
    <p:embeddedFont>
      <p:font typeface="Garet" panose="020B0604020202020204" charset="-18"/>
      <p:regular r:id="rId14"/>
    </p:embeddedFont>
    <p:embeddedFont>
      <p:font typeface="Open Sans" panose="020B0604020202020204" charset="0"/>
      <p:regular r:id="rId15"/>
    </p:embeddedFont>
    <p:embeddedFont>
      <p:font typeface="Open Sans Extra Bold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73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sv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9.pn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20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8.svg"/><Relationship Id="rId4" Type="http://schemas.openxmlformats.org/officeDocument/2006/relationships/image" Target="../media/image11.png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27.svg"/><Relationship Id="rId12" Type="http://schemas.openxmlformats.org/officeDocument/2006/relationships/image" Target="../media/image32.svg"/><Relationship Id="rId2" Type="http://schemas.openxmlformats.org/officeDocument/2006/relationships/image" Target="../media/image1.jpe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25.svg"/><Relationship Id="rId15" Type="http://schemas.openxmlformats.org/officeDocument/2006/relationships/image" Target="../media/image35.svg"/><Relationship Id="rId10" Type="http://schemas.openxmlformats.org/officeDocument/2006/relationships/image" Target="../media/image30.svg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3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0.png"/><Relationship Id="rId4" Type="http://schemas.openxmlformats.org/officeDocument/2006/relationships/image" Target="../media/image37.svg"/><Relationship Id="rId9" Type="http://schemas.openxmlformats.org/officeDocument/2006/relationships/image" Target="../media/image4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11" Type="http://schemas.openxmlformats.org/officeDocument/2006/relationships/image" Target="../media/image2.png"/><Relationship Id="rId5" Type="http://schemas.openxmlformats.org/officeDocument/2006/relationships/image" Target="../media/image26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5" Type="http://schemas.openxmlformats.org/officeDocument/2006/relationships/image" Target="../media/image30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svg"/><Relationship Id="rId5" Type="http://schemas.openxmlformats.org/officeDocument/2006/relationships/image" Target="../media/image34.png"/><Relationship Id="rId10" Type="http://schemas.openxmlformats.org/officeDocument/2006/relationships/image" Target="../media/image65.svg"/><Relationship Id="rId4" Type="http://schemas.openxmlformats.org/officeDocument/2006/relationships/image" Target="../media/image59.sv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11" r="11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70466" y="566193"/>
            <a:ext cx="17147067" cy="9154614"/>
            <a:chOff x="0" y="0"/>
            <a:chExt cx="7644047" cy="4081065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7539907" cy="3961685"/>
            </a:xfrm>
            <a:custGeom>
              <a:avLst/>
              <a:gdLst/>
              <a:ahLst/>
              <a:cxnLst/>
              <a:rect l="l" t="t" r="r" b="b"/>
              <a:pathLst>
                <a:path w="7539907" h="3961685">
                  <a:moveTo>
                    <a:pt x="7513237" y="3772455"/>
                  </a:moveTo>
                  <a:cubicBezTo>
                    <a:pt x="7513237" y="3860085"/>
                    <a:pt x="7437037" y="3931205"/>
                    <a:pt x="7355757" y="3931205"/>
                  </a:cubicBezTo>
                  <a:lnTo>
                    <a:pt x="66040" y="3931205"/>
                  </a:lnTo>
                  <a:cubicBezTo>
                    <a:pt x="43180" y="3931205"/>
                    <a:pt x="20320" y="3926125"/>
                    <a:pt x="0" y="3917235"/>
                  </a:cubicBezTo>
                  <a:cubicBezTo>
                    <a:pt x="26670" y="3945175"/>
                    <a:pt x="63500" y="3961685"/>
                    <a:pt x="142184" y="3961685"/>
                  </a:cubicBezTo>
                  <a:lnTo>
                    <a:pt x="7393857" y="3961685"/>
                  </a:lnTo>
                  <a:cubicBezTo>
                    <a:pt x="7473868" y="3961685"/>
                    <a:pt x="7539907" y="3895645"/>
                    <a:pt x="7539907" y="3815635"/>
                  </a:cubicBezTo>
                  <a:lnTo>
                    <a:pt x="7539907" y="95250"/>
                  </a:lnTo>
                  <a:cubicBezTo>
                    <a:pt x="7539907" y="58420"/>
                    <a:pt x="7525937" y="25400"/>
                    <a:pt x="7504347" y="0"/>
                  </a:cubicBezTo>
                  <a:cubicBezTo>
                    <a:pt x="7510697" y="16510"/>
                    <a:pt x="7513237" y="34290"/>
                    <a:pt x="7513237" y="52070"/>
                  </a:cubicBezTo>
                  <a:lnTo>
                    <a:pt x="7513237" y="3772455"/>
                  </a:lnTo>
                  <a:lnTo>
                    <a:pt x="7513237" y="3772455"/>
                  </a:lnTo>
                  <a:close/>
                </a:path>
              </a:pathLst>
            </a:custGeom>
            <a:solidFill>
              <a:srgbClr val="DBDEE1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7579278" cy="4012485"/>
            </a:xfrm>
            <a:custGeom>
              <a:avLst/>
              <a:gdLst/>
              <a:ahLst/>
              <a:cxnLst/>
              <a:rect l="l" t="t" r="r" b="b"/>
              <a:pathLst>
                <a:path w="7579278" h="4012485">
                  <a:moveTo>
                    <a:pt x="146050" y="4012485"/>
                  </a:moveTo>
                  <a:lnTo>
                    <a:pt x="7433228" y="4012485"/>
                  </a:lnTo>
                  <a:cubicBezTo>
                    <a:pt x="7513238" y="4012485"/>
                    <a:pt x="7579278" y="3946445"/>
                    <a:pt x="7579278" y="3866435"/>
                  </a:cubicBezTo>
                  <a:lnTo>
                    <a:pt x="7579278" y="146050"/>
                  </a:lnTo>
                  <a:cubicBezTo>
                    <a:pt x="7579278" y="66040"/>
                    <a:pt x="7513238" y="0"/>
                    <a:pt x="7433228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866435"/>
                  </a:lnTo>
                  <a:cubicBezTo>
                    <a:pt x="0" y="3947715"/>
                    <a:pt x="66040" y="4012485"/>
                    <a:pt x="146050" y="401248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7644047" cy="4081065"/>
            </a:xfrm>
            <a:custGeom>
              <a:avLst/>
              <a:gdLst/>
              <a:ahLst/>
              <a:cxnLst/>
              <a:rect l="l" t="t" r="r" b="b"/>
              <a:pathLst>
                <a:path w="7644047" h="4081065">
                  <a:moveTo>
                    <a:pt x="7580547" y="74930"/>
                  </a:moveTo>
                  <a:cubicBezTo>
                    <a:pt x="7552607" y="30480"/>
                    <a:pt x="7503078" y="0"/>
                    <a:pt x="7445928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879135"/>
                  </a:lnTo>
                  <a:cubicBezTo>
                    <a:pt x="0" y="3931205"/>
                    <a:pt x="25400" y="3976925"/>
                    <a:pt x="63500" y="4006135"/>
                  </a:cubicBezTo>
                  <a:cubicBezTo>
                    <a:pt x="91440" y="4050585"/>
                    <a:pt x="140970" y="4081065"/>
                    <a:pt x="242100" y="4081065"/>
                  </a:cubicBezTo>
                  <a:lnTo>
                    <a:pt x="7485297" y="4081065"/>
                  </a:lnTo>
                  <a:cubicBezTo>
                    <a:pt x="7572928" y="4081065"/>
                    <a:pt x="7644047" y="4009945"/>
                    <a:pt x="7644047" y="3922315"/>
                  </a:cubicBezTo>
                  <a:lnTo>
                    <a:pt x="7644047" y="201930"/>
                  </a:lnTo>
                  <a:cubicBezTo>
                    <a:pt x="7644047" y="149860"/>
                    <a:pt x="7618647" y="104140"/>
                    <a:pt x="7580547" y="74930"/>
                  </a:cubicBezTo>
                  <a:close/>
                  <a:moveTo>
                    <a:pt x="12700" y="387913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7445928" y="12700"/>
                  </a:lnTo>
                  <a:cubicBezTo>
                    <a:pt x="7525938" y="12700"/>
                    <a:pt x="7591978" y="78740"/>
                    <a:pt x="7591978" y="158750"/>
                  </a:cubicBezTo>
                  <a:lnTo>
                    <a:pt x="7591978" y="3879135"/>
                  </a:lnTo>
                  <a:cubicBezTo>
                    <a:pt x="7591978" y="3959145"/>
                    <a:pt x="7525938" y="4025185"/>
                    <a:pt x="7445928" y="4025185"/>
                  </a:cubicBezTo>
                  <a:lnTo>
                    <a:pt x="158750" y="4025185"/>
                  </a:lnTo>
                  <a:cubicBezTo>
                    <a:pt x="78740" y="4025185"/>
                    <a:pt x="12700" y="3960415"/>
                    <a:pt x="12700" y="3879135"/>
                  </a:cubicBezTo>
                  <a:close/>
                  <a:moveTo>
                    <a:pt x="7632617" y="3922315"/>
                  </a:moveTo>
                  <a:cubicBezTo>
                    <a:pt x="7632617" y="4002325"/>
                    <a:pt x="7565307" y="4068365"/>
                    <a:pt x="7485297" y="4068365"/>
                  </a:cubicBezTo>
                  <a:lnTo>
                    <a:pt x="242100" y="4068365"/>
                  </a:lnTo>
                  <a:cubicBezTo>
                    <a:pt x="157480" y="4068365"/>
                    <a:pt x="120650" y="4051855"/>
                    <a:pt x="93980" y="4023915"/>
                  </a:cubicBezTo>
                  <a:cubicBezTo>
                    <a:pt x="114300" y="4032805"/>
                    <a:pt x="135890" y="4037885"/>
                    <a:pt x="160020" y="4037885"/>
                  </a:cubicBezTo>
                  <a:lnTo>
                    <a:pt x="7447197" y="4037885"/>
                  </a:lnTo>
                  <a:cubicBezTo>
                    <a:pt x="7534828" y="4037885"/>
                    <a:pt x="7605947" y="3966765"/>
                    <a:pt x="7605947" y="3879135"/>
                  </a:cubicBezTo>
                  <a:lnTo>
                    <a:pt x="7605947" y="158750"/>
                  </a:lnTo>
                  <a:cubicBezTo>
                    <a:pt x="7605947" y="140970"/>
                    <a:pt x="7602138" y="123190"/>
                    <a:pt x="7597057" y="106680"/>
                  </a:cubicBezTo>
                  <a:cubicBezTo>
                    <a:pt x="7618647" y="132080"/>
                    <a:pt x="7632618" y="165100"/>
                    <a:pt x="7632618" y="201930"/>
                  </a:cubicBezTo>
                  <a:lnTo>
                    <a:pt x="7632618" y="3922315"/>
                  </a:lnTo>
                  <a:cubicBezTo>
                    <a:pt x="7632617" y="3922315"/>
                    <a:pt x="7632617" y="3922315"/>
                    <a:pt x="7632617" y="3922315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52500" y="942975"/>
            <a:ext cx="251209" cy="25120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319998" y="942975"/>
            <a:ext cx="251209" cy="251209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88438" y="942975"/>
            <a:ext cx="251209" cy="251209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570466" y="1421884"/>
            <a:ext cx="17046445" cy="0"/>
          </a:xfrm>
          <a:prstGeom prst="line">
            <a:avLst/>
          </a:prstGeom>
          <a:ln w="28575" cap="flat">
            <a:solidFill>
              <a:srgbClr val="29292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9829680" y="8395384"/>
            <a:ext cx="6509877" cy="0"/>
          </a:xfrm>
          <a:prstGeom prst="line">
            <a:avLst/>
          </a:prstGeom>
          <a:ln w="28575" cap="flat">
            <a:solidFill>
              <a:srgbClr val="292929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52500" y="1679059"/>
            <a:ext cx="4658506" cy="365081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338803" y="6842675"/>
            <a:ext cx="1920497" cy="241562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738452">
            <a:off x="15646359" y="3286000"/>
            <a:ext cx="1734925" cy="167637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676740" y="6233485"/>
            <a:ext cx="13662064" cy="1762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0"/>
              </a:lnSpc>
            </a:pPr>
            <a:r>
              <a:rPr lang="en-US" sz="3364" dirty="0">
                <a:solidFill>
                  <a:srgbClr val="008037"/>
                </a:solidFill>
                <a:latin typeface="Open Sans Extra Bold"/>
              </a:rPr>
              <a:t>Jeżeli jesteś młodą, ambitną osobą i chcesz mieć realny wpływ na to, co dzieje się w Twoim mieście - jesteś idealnym kandydatem na RADNEGO!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940499" y="1613057"/>
            <a:ext cx="12005906" cy="3716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76"/>
              </a:lnSpc>
            </a:pPr>
            <a:r>
              <a:rPr lang="en-US" sz="7768" dirty="0">
                <a:solidFill>
                  <a:srgbClr val="5271FF"/>
                </a:solidFill>
                <a:latin typeface="Open Sans Bold"/>
              </a:rPr>
              <a:t>Młodzieżowa Rada </a:t>
            </a:r>
          </a:p>
          <a:p>
            <a:pPr algn="ctr">
              <a:lnSpc>
                <a:spcPts val="10876"/>
              </a:lnSpc>
            </a:pPr>
            <a:r>
              <a:rPr lang="en-US" sz="7768" dirty="0">
                <a:solidFill>
                  <a:srgbClr val="008037"/>
                </a:solidFill>
                <a:latin typeface="Open Sans Bold"/>
              </a:rPr>
              <a:t>Miasta Będzina </a:t>
            </a:r>
          </a:p>
          <a:p>
            <a:pPr algn="ctr">
              <a:lnSpc>
                <a:spcPts val="7796"/>
              </a:lnSpc>
            </a:pPr>
            <a:r>
              <a:rPr lang="en-US" sz="5568" dirty="0">
                <a:solidFill>
                  <a:srgbClr val="DD101C"/>
                </a:solidFill>
                <a:latin typeface="Open Sans Bold"/>
              </a:rPr>
              <a:t>w pytaniach i odpowiedziach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566590" y="8576359"/>
            <a:ext cx="5910739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DD101C"/>
                </a:solidFill>
                <a:latin typeface="Open Sans Bold"/>
              </a:rPr>
              <a:t>Wybory już we wrześniu 2022 r</a:t>
            </a:r>
            <a:r>
              <a:rPr lang="en-US" sz="3000" dirty="0">
                <a:solidFill>
                  <a:srgbClr val="000000"/>
                </a:solidFill>
                <a:latin typeface="Open San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11" r="11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70466" y="566193"/>
            <a:ext cx="17147067" cy="9154614"/>
            <a:chOff x="0" y="0"/>
            <a:chExt cx="7644047" cy="4081065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7539907" cy="3961685"/>
            </a:xfrm>
            <a:custGeom>
              <a:avLst/>
              <a:gdLst/>
              <a:ahLst/>
              <a:cxnLst/>
              <a:rect l="l" t="t" r="r" b="b"/>
              <a:pathLst>
                <a:path w="7539907" h="3961685">
                  <a:moveTo>
                    <a:pt x="7513237" y="3772455"/>
                  </a:moveTo>
                  <a:cubicBezTo>
                    <a:pt x="7513237" y="3860085"/>
                    <a:pt x="7437037" y="3931205"/>
                    <a:pt x="7355757" y="3931205"/>
                  </a:cubicBezTo>
                  <a:lnTo>
                    <a:pt x="66040" y="3931205"/>
                  </a:lnTo>
                  <a:cubicBezTo>
                    <a:pt x="43180" y="3931205"/>
                    <a:pt x="20320" y="3926125"/>
                    <a:pt x="0" y="3917235"/>
                  </a:cubicBezTo>
                  <a:cubicBezTo>
                    <a:pt x="26670" y="3945175"/>
                    <a:pt x="63500" y="3961685"/>
                    <a:pt x="142184" y="3961685"/>
                  </a:cubicBezTo>
                  <a:lnTo>
                    <a:pt x="7393857" y="3961685"/>
                  </a:lnTo>
                  <a:cubicBezTo>
                    <a:pt x="7473868" y="3961685"/>
                    <a:pt x="7539907" y="3895645"/>
                    <a:pt x="7539907" y="3815635"/>
                  </a:cubicBezTo>
                  <a:lnTo>
                    <a:pt x="7539907" y="95250"/>
                  </a:lnTo>
                  <a:cubicBezTo>
                    <a:pt x="7539907" y="58420"/>
                    <a:pt x="7525937" y="25400"/>
                    <a:pt x="7504347" y="0"/>
                  </a:cubicBezTo>
                  <a:cubicBezTo>
                    <a:pt x="7510697" y="16510"/>
                    <a:pt x="7513237" y="34290"/>
                    <a:pt x="7513237" y="52070"/>
                  </a:cubicBezTo>
                  <a:lnTo>
                    <a:pt x="7513237" y="3772455"/>
                  </a:lnTo>
                  <a:lnTo>
                    <a:pt x="7513237" y="3772455"/>
                  </a:lnTo>
                  <a:close/>
                </a:path>
              </a:pathLst>
            </a:custGeom>
            <a:solidFill>
              <a:srgbClr val="DBDEE1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7579278" cy="4012485"/>
            </a:xfrm>
            <a:custGeom>
              <a:avLst/>
              <a:gdLst/>
              <a:ahLst/>
              <a:cxnLst/>
              <a:rect l="l" t="t" r="r" b="b"/>
              <a:pathLst>
                <a:path w="7579278" h="4012485">
                  <a:moveTo>
                    <a:pt x="146050" y="4012485"/>
                  </a:moveTo>
                  <a:lnTo>
                    <a:pt x="7433228" y="4012485"/>
                  </a:lnTo>
                  <a:cubicBezTo>
                    <a:pt x="7513238" y="4012485"/>
                    <a:pt x="7579278" y="3946445"/>
                    <a:pt x="7579278" y="3866435"/>
                  </a:cubicBezTo>
                  <a:lnTo>
                    <a:pt x="7579278" y="146050"/>
                  </a:lnTo>
                  <a:cubicBezTo>
                    <a:pt x="7579278" y="66040"/>
                    <a:pt x="7513238" y="0"/>
                    <a:pt x="7433228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866435"/>
                  </a:lnTo>
                  <a:cubicBezTo>
                    <a:pt x="0" y="3947715"/>
                    <a:pt x="66040" y="4012485"/>
                    <a:pt x="146050" y="401248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7644047" cy="4081065"/>
            </a:xfrm>
            <a:custGeom>
              <a:avLst/>
              <a:gdLst/>
              <a:ahLst/>
              <a:cxnLst/>
              <a:rect l="l" t="t" r="r" b="b"/>
              <a:pathLst>
                <a:path w="7644047" h="4081065">
                  <a:moveTo>
                    <a:pt x="7580547" y="74930"/>
                  </a:moveTo>
                  <a:cubicBezTo>
                    <a:pt x="7552607" y="30480"/>
                    <a:pt x="7503078" y="0"/>
                    <a:pt x="7445928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879135"/>
                  </a:lnTo>
                  <a:cubicBezTo>
                    <a:pt x="0" y="3931205"/>
                    <a:pt x="25400" y="3976925"/>
                    <a:pt x="63500" y="4006135"/>
                  </a:cubicBezTo>
                  <a:cubicBezTo>
                    <a:pt x="91440" y="4050585"/>
                    <a:pt x="140970" y="4081065"/>
                    <a:pt x="242100" y="4081065"/>
                  </a:cubicBezTo>
                  <a:lnTo>
                    <a:pt x="7485297" y="4081065"/>
                  </a:lnTo>
                  <a:cubicBezTo>
                    <a:pt x="7572928" y="4081065"/>
                    <a:pt x="7644047" y="4009945"/>
                    <a:pt x="7644047" y="3922315"/>
                  </a:cubicBezTo>
                  <a:lnTo>
                    <a:pt x="7644047" y="201930"/>
                  </a:lnTo>
                  <a:cubicBezTo>
                    <a:pt x="7644047" y="149860"/>
                    <a:pt x="7618647" y="104140"/>
                    <a:pt x="7580547" y="74930"/>
                  </a:cubicBezTo>
                  <a:close/>
                  <a:moveTo>
                    <a:pt x="12700" y="387913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7445928" y="12700"/>
                  </a:lnTo>
                  <a:cubicBezTo>
                    <a:pt x="7525938" y="12700"/>
                    <a:pt x="7591978" y="78740"/>
                    <a:pt x="7591978" y="158750"/>
                  </a:cubicBezTo>
                  <a:lnTo>
                    <a:pt x="7591978" y="3879135"/>
                  </a:lnTo>
                  <a:cubicBezTo>
                    <a:pt x="7591978" y="3959145"/>
                    <a:pt x="7525938" y="4025185"/>
                    <a:pt x="7445928" y="4025185"/>
                  </a:cubicBezTo>
                  <a:lnTo>
                    <a:pt x="158750" y="4025185"/>
                  </a:lnTo>
                  <a:cubicBezTo>
                    <a:pt x="78740" y="4025185"/>
                    <a:pt x="12700" y="3960415"/>
                    <a:pt x="12700" y="3879135"/>
                  </a:cubicBezTo>
                  <a:close/>
                  <a:moveTo>
                    <a:pt x="7632617" y="3922315"/>
                  </a:moveTo>
                  <a:cubicBezTo>
                    <a:pt x="7632617" y="4002325"/>
                    <a:pt x="7565307" y="4068365"/>
                    <a:pt x="7485297" y="4068365"/>
                  </a:cubicBezTo>
                  <a:lnTo>
                    <a:pt x="242100" y="4068365"/>
                  </a:lnTo>
                  <a:cubicBezTo>
                    <a:pt x="157480" y="4068365"/>
                    <a:pt x="120650" y="4051855"/>
                    <a:pt x="93980" y="4023915"/>
                  </a:cubicBezTo>
                  <a:cubicBezTo>
                    <a:pt x="114300" y="4032805"/>
                    <a:pt x="135890" y="4037885"/>
                    <a:pt x="160020" y="4037885"/>
                  </a:cubicBezTo>
                  <a:lnTo>
                    <a:pt x="7447197" y="4037885"/>
                  </a:lnTo>
                  <a:cubicBezTo>
                    <a:pt x="7534828" y="4037885"/>
                    <a:pt x="7605947" y="3966765"/>
                    <a:pt x="7605947" y="3879135"/>
                  </a:cubicBezTo>
                  <a:lnTo>
                    <a:pt x="7605947" y="158750"/>
                  </a:lnTo>
                  <a:cubicBezTo>
                    <a:pt x="7605947" y="140970"/>
                    <a:pt x="7602138" y="123190"/>
                    <a:pt x="7597057" y="106680"/>
                  </a:cubicBezTo>
                  <a:cubicBezTo>
                    <a:pt x="7618647" y="132080"/>
                    <a:pt x="7632618" y="165100"/>
                    <a:pt x="7632618" y="201930"/>
                  </a:cubicBezTo>
                  <a:lnTo>
                    <a:pt x="7632618" y="3922315"/>
                  </a:lnTo>
                  <a:cubicBezTo>
                    <a:pt x="7632617" y="3922315"/>
                    <a:pt x="7632617" y="3922315"/>
                    <a:pt x="7632617" y="3922315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52500" y="942975"/>
            <a:ext cx="251209" cy="25120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319998" y="942975"/>
            <a:ext cx="251209" cy="251209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88438" y="942975"/>
            <a:ext cx="251209" cy="251209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570466" y="1421884"/>
            <a:ext cx="17046445" cy="0"/>
          </a:xfrm>
          <a:prstGeom prst="line">
            <a:avLst/>
          </a:prstGeom>
          <a:ln w="28575" cap="flat">
            <a:solidFill>
              <a:srgbClr val="292929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465270" y="6225902"/>
            <a:ext cx="4286394" cy="335919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570466" y="1736209"/>
            <a:ext cx="16483586" cy="5977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dirty="0">
                <a:solidFill>
                  <a:srgbClr val="008037"/>
                </a:solidFill>
                <a:latin typeface="Garet Bold"/>
              </a:rPr>
              <a:t>Teraz wiesz już więcej!</a:t>
            </a:r>
          </a:p>
          <a:p>
            <a:pPr algn="ctr">
              <a:lnSpc>
                <a:spcPts val="3600"/>
              </a:lnSpc>
            </a:pPr>
            <a:endParaRPr lang="en-US" sz="3600" dirty="0">
              <a:solidFill>
                <a:srgbClr val="008037"/>
              </a:solidFill>
              <a:latin typeface="Garet Bold"/>
            </a:endParaRPr>
          </a:p>
          <a:p>
            <a:pPr algn="ctr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Garet Bold"/>
              </a:rPr>
              <a:t>I jeżeli właśnie poczułeś, że funkcja Młodzieżowego Radnego</a:t>
            </a:r>
          </a:p>
          <a:p>
            <a:pPr algn="ctr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Garet Bold"/>
              </a:rPr>
              <a:t> "to coś dla Ciebie", bo:</a:t>
            </a:r>
          </a:p>
          <a:p>
            <a:pPr algn="ctr">
              <a:lnSpc>
                <a:spcPts val="3600"/>
              </a:lnSpc>
            </a:pPr>
            <a:endParaRPr lang="en-US" sz="3600" dirty="0">
              <a:solidFill>
                <a:srgbClr val="000000"/>
              </a:solidFill>
              <a:latin typeface="Garet Bold"/>
            </a:endParaRPr>
          </a:p>
          <a:p>
            <a:pPr algn="ctr">
              <a:lnSpc>
                <a:spcPts val="3600"/>
              </a:lnSpc>
            </a:pPr>
            <a:r>
              <a:rPr lang="en-US" sz="3600" dirty="0">
                <a:solidFill>
                  <a:srgbClr val="7650A9"/>
                </a:solidFill>
                <a:latin typeface="Garet Bold"/>
              </a:rPr>
              <a:t>masz głowę pełną pomysłów,</a:t>
            </a:r>
          </a:p>
          <a:p>
            <a:pPr algn="ctr">
              <a:lnSpc>
                <a:spcPts val="3600"/>
              </a:lnSpc>
            </a:pPr>
            <a:endParaRPr lang="en-US" sz="3600" dirty="0">
              <a:solidFill>
                <a:srgbClr val="7650A9"/>
              </a:solidFill>
              <a:latin typeface="Garet Bold"/>
            </a:endParaRPr>
          </a:p>
          <a:p>
            <a:pPr algn="ctr">
              <a:lnSpc>
                <a:spcPts val="3600"/>
              </a:lnSpc>
            </a:pPr>
            <a:r>
              <a:rPr lang="en-US" sz="3600" dirty="0">
                <a:solidFill>
                  <a:srgbClr val="008037"/>
                </a:solidFill>
                <a:latin typeface="Garet Bold"/>
              </a:rPr>
              <a:t>jesteś zaangażowany społecznie,</a:t>
            </a:r>
          </a:p>
          <a:p>
            <a:pPr algn="ctr">
              <a:lnSpc>
                <a:spcPts val="3600"/>
              </a:lnSpc>
            </a:pPr>
            <a:endParaRPr lang="en-US" sz="3600" dirty="0">
              <a:solidFill>
                <a:srgbClr val="008037"/>
              </a:solidFill>
              <a:latin typeface="Garet Bold"/>
            </a:endParaRPr>
          </a:p>
          <a:p>
            <a:pPr algn="ctr">
              <a:lnSpc>
                <a:spcPts val="3600"/>
              </a:lnSpc>
            </a:pPr>
            <a:r>
              <a:rPr lang="en-US" sz="3600" dirty="0">
                <a:solidFill>
                  <a:srgbClr val="004AAD"/>
                </a:solidFill>
                <a:latin typeface="Garet Bold"/>
              </a:rPr>
              <a:t>chcesz mieć realny wpływ na przyszłość naszego Miasta</a:t>
            </a:r>
          </a:p>
          <a:p>
            <a:pPr algn="ctr">
              <a:lnSpc>
                <a:spcPts val="3600"/>
              </a:lnSpc>
            </a:pPr>
            <a:endParaRPr lang="en-US" sz="3600" dirty="0">
              <a:solidFill>
                <a:srgbClr val="004AAD"/>
              </a:solidFill>
              <a:latin typeface="Garet Bold"/>
            </a:endParaRPr>
          </a:p>
          <a:p>
            <a:pPr algn="ctr">
              <a:lnSpc>
                <a:spcPts val="3600"/>
              </a:lnSpc>
            </a:pPr>
            <a:endParaRPr lang="en-US" sz="3600" dirty="0">
              <a:solidFill>
                <a:srgbClr val="004AAD"/>
              </a:solidFill>
              <a:latin typeface="Garet Bold"/>
            </a:endParaRPr>
          </a:p>
          <a:p>
            <a:pPr algn="ctr">
              <a:lnSpc>
                <a:spcPts val="3600"/>
              </a:lnSpc>
            </a:pPr>
            <a:endParaRPr lang="en-US" sz="3600" dirty="0">
              <a:solidFill>
                <a:srgbClr val="004AAD"/>
              </a:solidFill>
              <a:latin typeface="Garet Bold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108196" y="3831944"/>
            <a:ext cx="1094475" cy="86463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849803" y="4711182"/>
            <a:ext cx="1094475" cy="86463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3969" y="5575818"/>
            <a:ext cx="1094475" cy="864635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939647" y="7594896"/>
            <a:ext cx="8209598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DD101C"/>
                </a:solidFill>
                <a:latin typeface="Garet Bold"/>
              </a:rPr>
              <a:t>WYSTARTUJ W WYBORACH 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11" r="11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70466" y="566193"/>
            <a:ext cx="17147067" cy="9154614"/>
            <a:chOff x="0" y="0"/>
            <a:chExt cx="7644047" cy="4081065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7539907" cy="3961685"/>
            </a:xfrm>
            <a:custGeom>
              <a:avLst/>
              <a:gdLst/>
              <a:ahLst/>
              <a:cxnLst/>
              <a:rect l="l" t="t" r="r" b="b"/>
              <a:pathLst>
                <a:path w="7539907" h="3961685">
                  <a:moveTo>
                    <a:pt x="7513237" y="3772455"/>
                  </a:moveTo>
                  <a:cubicBezTo>
                    <a:pt x="7513237" y="3860085"/>
                    <a:pt x="7437037" y="3931205"/>
                    <a:pt x="7355757" y="3931205"/>
                  </a:cubicBezTo>
                  <a:lnTo>
                    <a:pt x="66040" y="3931205"/>
                  </a:lnTo>
                  <a:cubicBezTo>
                    <a:pt x="43180" y="3931205"/>
                    <a:pt x="20320" y="3926125"/>
                    <a:pt x="0" y="3917235"/>
                  </a:cubicBezTo>
                  <a:cubicBezTo>
                    <a:pt x="26670" y="3945175"/>
                    <a:pt x="63500" y="3961685"/>
                    <a:pt x="142184" y="3961685"/>
                  </a:cubicBezTo>
                  <a:lnTo>
                    <a:pt x="7393857" y="3961685"/>
                  </a:lnTo>
                  <a:cubicBezTo>
                    <a:pt x="7473868" y="3961685"/>
                    <a:pt x="7539907" y="3895645"/>
                    <a:pt x="7539907" y="3815635"/>
                  </a:cubicBezTo>
                  <a:lnTo>
                    <a:pt x="7539907" y="95250"/>
                  </a:lnTo>
                  <a:cubicBezTo>
                    <a:pt x="7539907" y="58420"/>
                    <a:pt x="7525937" y="25400"/>
                    <a:pt x="7504347" y="0"/>
                  </a:cubicBezTo>
                  <a:cubicBezTo>
                    <a:pt x="7510697" y="16510"/>
                    <a:pt x="7513237" y="34290"/>
                    <a:pt x="7513237" y="52070"/>
                  </a:cubicBezTo>
                  <a:lnTo>
                    <a:pt x="7513237" y="3772455"/>
                  </a:lnTo>
                  <a:lnTo>
                    <a:pt x="7513237" y="3772455"/>
                  </a:lnTo>
                  <a:close/>
                </a:path>
              </a:pathLst>
            </a:custGeom>
            <a:solidFill>
              <a:srgbClr val="DBDEE1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7579278" cy="4012485"/>
            </a:xfrm>
            <a:custGeom>
              <a:avLst/>
              <a:gdLst/>
              <a:ahLst/>
              <a:cxnLst/>
              <a:rect l="l" t="t" r="r" b="b"/>
              <a:pathLst>
                <a:path w="7579278" h="4012485">
                  <a:moveTo>
                    <a:pt x="146050" y="4012485"/>
                  </a:moveTo>
                  <a:lnTo>
                    <a:pt x="7433228" y="4012485"/>
                  </a:lnTo>
                  <a:cubicBezTo>
                    <a:pt x="7513238" y="4012485"/>
                    <a:pt x="7579278" y="3946445"/>
                    <a:pt x="7579278" y="3866435"/>
                  </a:cubicBezTo>
                  <a:lnTo>
                    <a:pt x="7579278" y="146050"/>
                  </a:lnTo>
                  <a:cubicBezTo>
                    <a:pt x="7579278" y="66040"/>
                    <a:pt x="7513238" y="0"/>
                    <a:pt x="7433228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866435"/>
                  </a:lnTo>
                  <a:cubicBezTo>
                    <a:pt x="0" y="3947715"/>
                    <a:pt x="66040" y="4012485"/>
                    <a:pt x="146050" y="401248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7644047" cy="4081065"/>
            </a:xfrm>
            <a:custGeom>
              <a:avLst/>
              <a:gdLst/>
              <a:ahLst/>
              <a:cxnLst/>
              <a:rect l="l" t="t" r="r" b="b"/>
              <a:pathLst>
                <a:path w="7644047" h="4081065">
                  <a:moveTo>
                    <a:pt x="7580547" y="74930"/>
                  </a:moveTo>
                  <a:cubicBezTo>
                    <a:pt x="7552607" y="30480"/>
                    <a:pt x="7503078" y="0"/>
                    <a:pt x="7445928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879135"/>
                  </a:lnTo>
                  <a:cubicBezTo>
                    <a:pt x="0" y="3931205"/>
                    <a:pt x="25400" y="3976925"/>
                    <a:pt x="63500" y="4006135"/>
                  </a:cubicBezTo>
                  <a:cubicBezTo>
                    <a:pt x="91440" y="4050585"/>
                    <a:pt x="140970" y="4081065"/>
                    <a:pt x="242100" y="4081065"/>
                  </a:cubicBezTo>
                  <a:lnTo>
                    <a:pt x="7485297" y="4081065"/>
                  </a:lnTo>
                  <a:cubicBezTo>
                    <a:pt x="7572928" y="4081065"/>
                    <a:pt x="7644047" y="4009945"/>
                    <a:pt x="7644047" y="3922315"/>
                  </a:cubicBezTo>
                  <a:lnTo>
                    <a:pt x="7644047" y="201930"/>
                  </a:lnTo>
                  <a:cubicBezTo>
                    <a:pt x="7644047" y="149860"/>
                    <a:pt x="7618647" y="104140"/>
                    <a:pt x="7580547" y="74930"/>
                  </a:cubicBezTo>
                  <a:close/>
                  <a:moveTo>
                    <a:pt x="12700" y="387913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7445928" y="12700"/>
                  </a:lnTo>
                  <a:cubicBezTo>
                    <a:pt x="7525938" y="12700"/>
                    <a:pt x="7591978" y="78740"/>
                    <a:pt x="7591978" y="158750"/>
                  </a:cubicBezTo>
                  <a:lnTo>
                    <a:pt x="7591978" y="3879135"/>
                  </a:lnTo>
                  <a:cubicBezTo>
                    <a:pt x="7591978" y="3959145"/>
                    <a:pt x="7525938" y="4025185"/>
                    <a:pt x="7445928" y="4025185"/>
                  </a:cubicBezTo>
                  <a:lnTo>
                    <a:pt x="158750" y="4025185"/>
                  </a:lnTo>
                  <a:cubicBezTo>
                    <a:pt x="78740" y="4025185"/>
                    <a:pt x="12700" y="3960415"/>
                    <a:pt x="12700" y="3879135"/>
                  </a:cubicBezTo>
                  <a:close/>
                  <a:moveTo>
                    <a:pt x="7632617" y="3922315"/>
                  </a:moveTo>
                  <a:cubicBezTo>
                    <a:pt x="7632617" y="4002325"/>
                    <a:pt x="7565307" y="4068365"/>
                    <a:pt x="7485297" y="4068365"/>
                  </a:cubicBezTo>
                  <a:lnTo>
                    <a:pt x="242100" y="4068365"/>
                  </a:lnTo>
                  <a:cubicBezTo>
                    <a:pt x="157480" y="4068365"/>
                    <a:pt x="120650" y="4051855"/>
                    <a:pt x="93980" y="4023915"/>
                  </a:cubicBezTo>
                  <a:cubicBezTo>
                    <a:pt x="114300" y="4032805"/>
                    <a:pt x="135890" y="4037885"/>
                    <a:pt x="160020" y="4037885"/>
                  </a:cubicBezTo>
                  <a:lnTo>
                    <a:pt x="7447197" y="4037885"/>
                  </a:lnTo>
                  <a:cubicBezTo>
                    <a:pt x="7534828" y="4037885"/>
                    <a:pt x="7605947" y="3966765"/>
                    <a:pt x="7605947" y="3879135"/>
                  </a:cubicBezTo>
                  <a:lnTo>
                    <a:pt x="7605947" y="158750"/>
                  </a:lnTo>
                  <a:cubicBezTo>
                    <a:pt x="7605947" y="140970"/>
                    <a:pt x="7602138" y="123190"/>
                    <a:pt x="7597057" y="106680"/>
                  </a:cubicBezTo>
                  <a:cubicBezTo>
                    <a:pt x="7618647" y="132080"/>
                    <a:pt x="7632618" y="165100"/>
                    <a:pt x="7632618" y="201930"/>
                  </a:cubicBezTo>
                  <a:lnTo>
                    <a:pt x="7632618" y="3922315"/>
                  </a:lnTo>
                  <a:cubicBezTo>
                    <a:pt x="7632617" y="3922315"/>
                    <a:pt x="7632617" y="3922315"/>
                    <a:pt x="7632617" y="3922315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52500" y="942975"/>
            <a:ext cx="251209" cy="25120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319998" y="942975"/>
            <a:ext cx="251209" cy="251209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88438" y="942975"/>
            <a:ext cx="251209" cy="251209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570466" y="1421884"/>
            <a:ext cx="17046445" cy="0"/>
          </a:xfrm>
          <a:prstGeom prst="line">
            <a:avLst/>
          </a:prstGeom>
          <a:ln w="28575" cap="flat">
            <a:solidFill>
              <a:srgbClr val="29292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1445602" y="1705355"/>
            <a:ext cx="15570862" cy="1909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32"/>
              </a:lnSpc>
            </a:pPr>
            <a:r>
              <a:rPr lang="en-US" sz="7200" spc="-180" dirty="0">
                <a:solidFill>
                  <a:srgbClr val="000000"/>
                </a:solidFill>
                <a:latin typeface="Garet Bold"/>
              </a:rPr>
              <a:t>Czym jest </a:t>
            </a:r>
          </a:p>
          <a:p>
            <a:pPr algn="ctr">
              <a:lnSpc>
                <a:spcPts val="2916"/>
              </a:lnSpc>
            </a:pPr>
            <a:endParaRPr lang="en-US" sz="7200" spc="-180" dirty="0">
              <a:solidFill>
                <a:srgbClr val="000000"/>
              </a:solidFill>
              <a:latin typeface="Garet Bold"/>
            </a:endParaRPr>
          </a:p>
          <a:p>
            <a:pPr algn="ctr">
              <a:lnSpc>
                <a:spcPts val="5832"/>
              </a:lnSpc>
            </a:pPr>
            <a:r>
              <a:rPr lang="en-US" sz="7200" spc="-180" dirty="0">
                <a:solidFill>
                  <a:srgbClr val="004AAD"/>
                </a:solidFill>
                <a:latin typeface="Garet Bold"/>
              </a:rPr>
              <a:t>Młodzieżowa </a:t>
            </a:r>
            <a:r>
              <a:rPr lang="en-US" sz="7200" spc="-180" dirty="0">
                <a:solidFill>
                  <a:srgbClr val="008037"/>
                </a:solidFill>
                <a:latin typeface="Garet Bold"/>
              </a:rPr>
              <a:t>Rada </a:t>
            </a:r>
            <a:r>
              <a:rPr lang="en-US" sz="7200" spc="-180" dirty="0">
                <a:solidFill>
                  <a:srgbClr val="DD101C"/>
                </a:solidFill>
                <a:latin typeface="Garet Bold"/>
              </a:rPr>
              <a:t>Miasta</a:t>
            </a:r>
            <a:r>
              <a:rPr lang="en-US" sz="7200" spc="-180" dirty="0">
                <a:solidFill>
                  <a:srgbClr val="008037"/>
                </a:solidFill>
                <a:latin typeface="Garet Bold"/>
              </a:rPr>
              <a:t>?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30047" y="719289"/>
            <a:ext cx="2329253" cy="182540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78104" y="3837066"/>
            <a:ext cx="1463837" cy="77949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45602" y="5706030"/>
            <a:ext cx="1307443" cy="761585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541942" y="5807260"/>
            <a:ext cx="14836130" cy="1127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9"/>
              </a:lnSpc>
              <a:spcBef>
                <a:spcPts val="3479"/>
              </a:spcBef>
            </a:pPr>
            <a:r>
              <a:rPr lang="en-US" sz="3199" dirty="0">
                <a:solidFill>
                  <a:srgbClr val="000000"/>
                </a:solidFill>
                <a:latin typeface="Garet"/>
              </a:rPr>
              <a:t>Ma na  celu wspieranie i upowszechnianie idei samorządowej wśród młodzieży.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799615" y="3770391"/>
            <a:ext cx="14320782" cy="1935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6"/>
              </a:lnSpc>
              <a:spcBef>
                <a:spcPct val="0"/>
              </a:spcBef>
            </a:pPr>
            <a:r>
              <a:rPr lang="en-US" sz="3768" dirty="0">
                <a:solidFill>
                  <a:srgbClr val="AD1740"/>
                </a:solidFill>
                <a:latin typeface="Open Sans Bold"/>
              </a:rPr>
              <a:t>Młodzieżowa rada</a:t>
            </a:r>
            <a:r>
              <a:rPr lang="en-US" sz="3768" dirty="0">
                <a:solidFill>
                  <a:srgbClr val="004AAD"/>
                </a:solidFill>
                <a:latin typeface="Open Sans Bold"/>
              </a:rPr>
              <a:t> </a:t>
            </a:r>
            <a:r>
              <a:rPr lang="en-US" sz="3768" dirty="0">
                <a:solidFill>
                  <a:srgbClr val="000000"/>
                </a:solidFill>
                <a:latin typeface="Open Sans Bold"/>
              </a:rPr>
              <a:t>tworzona jest przez grupę </a:t>
            </a:r>
            <a:r>
              <a:rPr lang="en-US" sz="3768" dirty="0">
                <a:solidFill>
                  <a:srgbClr val="008037"/>
                </a:solidFill>
                <a:latin typeface="Open Sans Bold"/>
              </a:rPr>
              <a:t>młodych ludzi</a:t>
            </a:r>
            <a:r>
              <a:rPr lang="en-US" sz="3768" dirty="0">
                <a:solidFill>
                  <a:srgbClr val="000000"/>
                </a:solidFill>
                <a:latin typeface="Open Sans Bold"/>
              </a:rPr>
              <a:t>, którzy zostali wybrani przez swoich rówieśników </a:t>
            </a:r>
          </a:p>
          <a:p>
            <a:pPr algn="ctr">
              <a:lnSpc>
                <a:spcPts val="4996"/>
              </a:lnSpc>
              <a:spcBef>
                <a:spcPct val="0"/>
              </a:spcBef>
            </a:pPr>
            <a:r>
              <a:rPr lang="en-US" sz="3568" dirty="0">
                <a:solidFill>
                  <a:srgbClr val="000000"/>
                </a:solidFill>
                <a:latin typeface="Open Sans Bold"/>
              </a:rPr>
              <a:t>w </a:t>
            </a:r>
            <a:r>
              <a:rPr lang="en-US" sz="3568" dirty="0">
                <a:solidFill>
                  <a:srgbClr val="5271FF"/>
                </a:solidFill>
                <a:latin typeface="Open Sans Bold"/>
              </a:rPr>
              <a:t>demokratycznych wyborach</a:t>
            </a:r>
            <a:r>
              <a:rPr lang="en-US" sz="3568" dirty="0">
                <a:solidFill>
                  <a:srgbClr val="000000"/>
                </a:solidFill>
                <a:latin typeface="Open Sans Bold"/>
              </a:rPr>
              <a:t>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084353" y="7121778"/>
            <a:ext cx="14036044" cy="157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ts val="3044"/>
              </a:spcBef>
            </a:pPr>
            <a:r>
              <a:rPr lang="en-US" sz="2799" dirty="0">
                <a:solidFill>
                  <a:srgbClr val="000000"/>
                </a:solidFill>
                <a:latin typeface="Garet" panose="020B0604020202020204" charset="-18"/>
              </a:rPr>
              <a:t>Ma </a:t>
            </a:r>
            <a:r>
              <a:rPr lang="en-US" sz="2799" dirty="0">
                <a:solidFill>
                  <a:srgbClr val="DD101C"/>
                </a:solidFill>
                <a:latin typeface="Garet" panose="020B0604020202020204" charset="-18"/>
              </a:rPr>
              <a:t>prawo </a:t>
            </a:r>
            <a:r>
              <a:rPr lang="en-US" sz="2799" dirty="0">
                <a:solidFill>
                  <a:srgbClr val="000000"/>
                </a:solidFill>
                <a:latin typeface="Garet" panose="020B0604020202020204" charset="-18"/>
              </a:rPr>
              <a:t>przedstawiania Radzie Miejskiej oraz Prezydentowi Miasta </a:t>
            </a:r>
            <a:r>
              <a:rPr lang="en-US" sz="2799" dirty="0">
                <a:solidFill>
                  <a:srgbClr val="DD101C"/>
                </a:solidFill>
                <a:latin typeface="Garet" panose="020B0604020202020204" charset="-18"/>
              </a:rPr>
              <a:t>opinii</a:t>
            </a:r>
            <a:r>
              <a:rPr lang="en-US" sz="2799" dirty="0">
                <a:solidFill>
                  <a:srgbClr val="000000"/>
                </a:solidFill>
                <a:latin typeface="Garet" panose="020B0604020202020204" charset="-18"/>
              </a:rPr>
              <a:t> we </a:t>
            </a:r>
            <a:r>
              <a:rPr lang="en-US" sz="2799" dirty="0">
                <a:solidFill>
                  <a:srgbClr val="DD101C"/>
                </a:solidFill>
                <a:latin typeface="Garet" panose="020B0604020202020204" charset="-18"/>
              </a:rPr>
              <a:t>wszystkich sprawach</a:t>
            </a:r>
            <a:r>
              <a:rPr lang="en-US" sz="2799" dirty="0">
                <a:solidFill>
                  <a:srgbClr val="000000"/>
                </a:solidFill>
                <a:latin typeface="Garet" panose="020B0604020202020204" charset="-18"/>
              </a:rPr>
              <a:t> dotyczących funkcjonowania samorządu lokalnego, </a:t>
            </a:r>
            <a:r>
              <a:rPr lang="en-US" sz="2799" dirty="0">
                <a:solidFill>
                  <a:srgbClr val="DD101C"/>
                </a:solidFill>
                <a:latin typeface="Garet" panose="020B0604020202020204" charset="-18"/>
              </a:rPr>
              <a:t>a w szczególności w sprawach dotyczących dzieci i młodzieży</a:t>
            </a:r>
            <a:r>
              <a:rPr lang="en-US" sz="2799" dirty="0">
                <a:solidFill>
                  <a:srgbClr val="000000"/>
                </a:solidFill>
                <a:latin typeface="Garet" panose="020B0604020202020204" charset="-18"/>
              </a:rPr>
              <a:t>.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78103" y="7124886"/>
            <a:ext cx="1228409" cy="715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11" r="11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70466" y="566193"/>
            <a:ext cx="17147067" cy="9154614"/>
            <a:chOff x="0" y="0"/>
            <a:chExt cx="7644047" cy="4081065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7539907" cy="3961685"/>
            </a:xfrm>
            <a:custGeom>
              <a:avLst/>
              <a:gdLst/>
              <a:ahLst/>
              <a:cxnLst/>
              <a:rect l="l" t="t" r="r" b="b"/>
              <a:pathLst>
                <a:path w="7539907" h="3961685">
                  <a:moveTo>
                    <a:pt x="7513237" y="3772455"/>
                  </a:moveTo>
                  <a:cubicBezTo>
                    <a:pt x="7513237" y="3860085"/>
                    <a:pt x="7437037" y="3931205"/>
                    <a:pt x="7355757" y="3931205"/>
                  </a:cubicBezTo>
                  <a:lnTo>
                    <a:pt x="66040" y="3931205"/>
                  </a:lnTo>
                  <a:cubicBezTo>
                    <a:pt x="43180" y="3931205"/>
                    <a:pt x="20320" y="3926125"/>
                    <a:pt x="0" y="3917235"/>
                  </a:cubicBezTo>
                  <a:cubicBezTo>
                    <a:pt x="26670" y="3945175"/>
                    <a:pt x="63500" y="3961685"/>
                    <a:pt x="142184" y="3961685"/>
                  </a:cubicBezTo>
                  <a:lnTo>
                    <a:pt x="7393857" y="3961685"/>
                  </a:lnTo>
                  <a:cubicBezTo>
                    <a:pt x="7473868" y="3961685"/>
                    <a:pt x="7539907" y="3895645"/>
                    <a:pt x="7539907" y="3815635"/>
                  </a:cubicBezTo>
                  <a:lnTo>
                    <a:pt x="7539907" y="95250"/>
                  </a:lnTo>
                  <a:cubicBezTo>
                    <a:pt x="7539907" y="58420"/>
                    <a:pt x="7525937" y="25400"/>
                    <a:pt x="7504347" y="0"/>
                  </a:cubicBezTo>
                  <a:cubicBezTo>
                    <a:pt x="7510697" y="16510"/>
                    <a:pt x="7513237" y="34290"/>
                    <a:pt x="7513237" y="52070"/>
                  </a:cubicBezTo>
                  <a:lnTo>
                    <a:pt x="7513237" y="3772455"/>
                  </a:lnTo>
                  <a:lnTo>
                    <a:pt x="7513237" y="3772455"/>
                  </a:lnTo>
                  <a:close/>
                </a:path>
              </a:pathLst>
            </a:custGeom>
            <a:solidFill>
              <a:srgbClr val="DBDEE1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7579278" cy="4012485"/>
            </a:xfrm>
            <a:custGeom>
              <a:avLst/>
              <a:gdLst/>
              <a:ahLst/>
              <a:cxnLst/>
              <a:rect l="l" t="t" r="r" b="b"/>
              <a:pathLst>
                <a:path w="7579278" h="4012485">
                  <a:moveTo>
                    <a:pt x="146050" y="4012485"/>
                  </a:moveTo>
                  <a:lnTo>
                    <a:pt x="7433228" y="4012485"/>
                  </a:lnTo>
                  <a:cubicBezTo>
                    <a:pt x="7513238" y="4012485"/>
                    <a:pt x="7579278" y="3946445"/>
                    <a:pt x="7579278" y="3866435"/>
                  </a:cubicBezTo>
                  <a:lnTo>
                    <a:pt x="7579278" y="146050"/>
                  </a:lnTo>
                  <a:cubicBezTo>
                    <a:pt x="7579278" y="66040"/>
                    <a:pt x="7513238" y="0"/>
                    <a:pt x="7433228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866435"/>
                  </a:lnTo>
                  <a:cubicBezTo>
                    <a:pt x="0" y="3947715"/>
                    <a:pt x="66040" y="4012485"/>
                    <a:pt x="146050" y="401248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7644047" cy="4081065"/>
            </a:xfrm>
            <a:custGeom>
              <a:avLst/>
              <a:gdLst/>
              <a:ahLst/>
              <a:cxnLst/>
              <a:rect l="l" t="t" r="r" b="b"/>
              <a:pathLst>
                <a:path w="7644047" h="4081065">
                  <a:moveTo>
                    <a:pt x="7580547" y="74930"/>
                  </a:moveTo>
                  <a:cubicBezTo>
                    <a:pt x="7552607" y="30480"/>
                    <a:pt x="7503078" y="0"/>
                    <a:pt x="7445928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879135"/>
                  </a:lnTo>
                  <a:cubicBezTo>
                    <a:pt x="0" y="3931205"/>
                    <a:pt x="25400" y="3976925"/>
                    <a:pt x="63500" y="4006135"/>
                  </a:cubicBezTo>
                  <a:cubicBezTo>
                    <a:pt x="91440" y="4050585"/>
                    <a:pt x="140970" y="4081065"/>
                    <a:pt x="242100" y="4081065"/>
                  </a:cubicBezTo>
                  <a:lnTo>
                    <a:pt x="7485297" y="4081065"/>
                  </a:lnTo>
                  <a:cubicBezTo>
                    <a:pt x="7572928" y="4081065"/>
                    <a:pt x="7644047" y="4009945"/>
                    <a:pt x="7644047" y="3922315"/>
                  </a:cubicBezTo>
                  <a:lnTo>
                    <a:pt x="7644047" y="201930"/>
                  </a:lnTo>
                  <a:cubicBezTo>
                    <a:pt x="7644047" y="149860"/>
                    <a:pt x="7618647" y="104140"/>
                    <a:pt x="7580547" y="74930"/>
                  </a:cubicBezTo>
                  <a:close/>
                  <a:moveTo>
                    <a:pt x="12700" y="387913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7445928" y="12700"/>
                  </a:lnTo>
                  <a:cubicBezTo>
                    <a:pt x="7525938" y="12700"/>
                    <a:pt x="7591978" y="78740"/>
                    <a:pt x="7591978" y="158750"/>
                  </a:cubicBezTo>
                  <a:lnTo>
                    <a:pt x="7591978" y="3879135"/>
                  </a:lnTo>
                  <a:cubicBezTo>
                    <a:pt x="7591978" y="3959145"/>
                    <a:pt x="7525938" y="4025185"/>
                    <a:pt x="7445928" y="4025185"/>
                  </a:cubicBezTo>
                  <a:lnTo>
                    <a:pt x="158750" y="4025185"/>
                  </a:lnTo>
                  <a:cubicBezTo>
                    <a:pt x="78740" y="4025185"/>
                    <a:pt x="12700" y="3960415"/>
                    <a:pt x="12700" y="3879135"/>
                  </a:cubicBezTo>
                  <a:close/>
                  <a:moveTo>
                    <a:pt x="7632617" y="3922315"/>
                  </a:moveTo>
                  <a:cubicBezTo>
                    <a:pt x="7632617" y="4002325"/>
                    <a:pt x="7565307" y="4068365"/>
                    <a:pt x="7485297" y="4068365"/>
                  </a:cubicBezTo>
                  <a:lnTo>
                    <a:pt x="242100" y="4068365"/>
                  </a:lnTo>
                  <a:cubicBezTo>
                    <a:pt x="157480" y="4068365"/>
                    <a:pt x="120650" y="4051855"/>
                    <a:pt x="93980" y="4023915"/>
                  </a:cubicBezTo>
                  <a:cubicBezTo>
                    <a:pt x="114300" y="4032805"/>
                    <a:pt x="135890" y="4037885"/>
                    <a:pt x="160020" y="4037885"/>
                  </a:cubicBezTo>
                  <a:lnTo>
                    <a:pt x="7447197" y="4037885"/>
                  </a:lnTo>
                  <a:cubicBezTo>
                    <a:pt x="7534828" y="4037885"/>
                    <a:pt x="7605947" y="3966765"/>
                    <a:pt x="7605947" y="3879135"/>
                  </a:cubicBezTo>
                  <a:lnTo>
                    <a:pt x="7605947" y="158750"/>
                  </a:lnTo>
                  <a:cubicBezTo>
                    <a:pt x="7605947" y="140970"/>
                    <a:pt x="7602138" y="123190"/>
                    <a:pt x="7597057" y="106680"/>
                  </a:cubicBezTo>
                  <a:cubicBezTo>
                    <a:pt x="7618647" y="132080"/>
                    <a:pt x="7632618" y="165100"/>
                    <a:pt x="7632618" y="201930"/>
                  </a:cubicBezTo>
                  <a:lnTo>
                    <a:pt x="7632618" y="3922315"/>
                  </a:lnTo>
                  <a:cubicBezTo>
                    <a:pt x="7632617" y="3922315"/>
                    <a:pt x="7632617" y="3922315"/>
                    <a:pt x="7632617" y="3922315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52500" y="942975"/>
            <a:ext cx="251209" cy="25120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319998" y="942975"/>
            <a:ext cx="251209" cy="251209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88438" y="942975"/>
            <a:ext cx="251209" cy="251209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570466" y="1421884"/>
            <a:ext cx="17046445" cy="0"/>
          </a:xfrm>
          <a:prstGeom prst="line">
            <a:avLst/>
          </a:prstGeom>
          <a:ln w="28575" cap="flat">
            <a:solidFill>
              <a:srgbClr val="29292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1203709" y="4790741"/>
            <a:ext cx="9713274" cy="1840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20"/>
              </a:lnSpc>
            </a:pPr>
            <a:r>
              <a:rPr lang="en-US" sz="8000" dirty="0">
                <a:solidFill>
                  <a:srgbClr val="000000"/>
                </a:solidFill>
                <a:latin typeface="Garet"/>
              </a:rPr>
              <a:t>To proste!</a:t>
            </a:r>
          </a:p>
          <a:p>
            <a:pPr>
              <a:lnSpc>
                <a:spcPts val="1584"/>
              </a:lnSpc>
            </a:pPr>
            <a:endParaRPr lang="en-US" sz="8000" dirty="0">
              <a:solidFill>
                <a:srgbClr val="000000"/>
              </a:solidFill>
              <a:latin typeface="Garet"/>
            </a:endParaRPr>
          </a:p>
          <a:p>
            <a:pPr marL="0" lvl="0" indent="0">
              <a:lnSpc>
                <a:spcPts val="4950"/>
              </a:lnSpc>
              <a:spcBef>
                <a:spcPct val="0"/>
              </a:spcBef>
            </a:pPr>
            <a:r>
              <a:rPr lang="en-US" sz="5000" dirty="0">
                <a:solidFill>
                  <a:srgbClr val="7ED957"/>
                </a:solidFill>
                <a:latin typeface="Garet Bold"/>
              </a:rPr>
              <a:t>Młodzi Radni Miasta Będzina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744620" y="730965"/>
            <a:ext cx="1446880" cy="143898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058197" y="8756570"/>
            <a:ext cx="2466653" cy="964237"/>
          </a:xfrm>
          <a:prstGeom prst="rect">
            <a:avLst/>
          </a:prstGeom>
        </p:spPr>
      </p:pic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8375135" y="566193"/>
            <a:ext cx="9326880" cy="5063701"/>
            <a:chOff x="0" y="0"/>
            <a:chExt cx="23275290" cy="12636500"/>
          </a:xfrm>
        </p:grpSpPr>
        <p:sp>
          <p:nvSpPr>
            <p:cNvPr id="18" name="Freeform 18"/>
            <p:cNvSpPr/>
            <p:nvPr/>
          </p:nvSpPr>
          <p:spPr>
            <a:xfrm>
              <a:off x="31750" y="34290"/>
              <a:ext cx="23230839" cy="12569190"/>
            </a:xfrm>
            <a:custGeom>
              <a:avLst/>
              <a:gdLst/>
              <a:ahLst/>
              <a:cxnLst/>
              <a:rect l="l" t="t" r="r" b="b"/>
              <a:pathLst>
                <a:path w="23230839" h="12569190">
                  <a:moveTo>
                    <a:pt x="23230839" y="12569190"/>
                  </a:moveTo>
                  <a:lnTo>
                    <a:pt x="1456690" y="12569190"/>
                  </a:lnTo>
                  <a:cubicBezTo>
                    <a:pt x="652780" y="12569190"/>
                    <a:pt x="0" y="11916410"/>
                    <a:pt x="0" y="11112500"/>
                  </a:cubicBezTo>
                  <a:lnTo>
                    <a:pt x="0" y="0"/>
                  </a:lnTo>
                  <a:lnTo>
                    <a:pt x="21774150" y="0"/>
                  </a:lnTo>
                  <a:cubicBezTo>
                    <a:pt x="22578061" y="0"/>
                    <a:pt x="23230839" y="652780"/>
                    <a:pt x="23230839" y="1456690"/>
                  </a:cubicBezTo>
                  <a:lnTo>
                    <a:pt x="23230839" y="12569190"/>
                  </a:lnTo>
                  <a:close/>
                </a:path>
              </a:pathLst>
            </a:custGeom>
            <a:blipFill>
              <a:blip r:embed="rId7"/>
              <a:stretch>
                <a:fillRect l="-212" r="-212"/>
              </a:stretch>
            </a:blipFill>
          </p:spPr>
        </p:sp>
      </p:grpSp>
      <p:sp>
        <p:nvSpPr>
          <p:cNvPr id="19" name="TextBox 19"/>
          <p:cNvSpPr txBox="1"/>
          <p:nvPr/>
        </p:nvSpPr>
        <p:spPr>
          <a:xfrm>
            <a:off x="1028700" y="6876735"/>
            <a:ext cx="16496150" cy="2031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6"/>
              </a:lnSpc>
            </a:pPr>
            <a:r>
              <a:rPr lang="en-US" sz="3600" spc="-89" dirty="0">
                <a:solidFill>
                  <a:srgbClr val="292929"/>
                </a:solidFill>
                <a:latin typeface="Garet"/>
              </a:rPr>
              <a:t>będą pełnić rolę reprezentacji młodzieży na terenie naszego Miasta.</a:t>
            </a:r>
          </a:p>
          <a:p>
            <a:pPr marL="0" lvl="0" indent="0" algn="l">
              <a:lnSpc>
                <a:spcPts val="3996"/>
              </a:lnSpc>
              <a:spcBef>
                <a:spcPct val="0"/>
              </a:spcBef>
            </a:pPr>
            <a:r>
              <a:rPr lang="en-US" sz="3600" spc="-89" dirty="0">
                <a:solidFill>
                  <a:srgbClr val="292929"/>
                </a:solidFill>
                <a:latin typeface="Garet"/>
              </a:rPr>
              <a:t> Ich zadaniem będzie </a:t>
            </a:r>
            <a:r>
              <a:rPr lang="en-US" sz="3600" spc="-89" dirty="0">
                <a:solidFill>
                  <a:srgbClr val="5271FF"/>
                </a:solidFill>
                <a:latin typeface="Garet"/>
              </a:rPr>
              <a:t>uwrażliwianie władz </a:t>
            </a:r>
            <a:r>
              <a:rPr lang="en-US" sz="3600" spc="-89" dirty="0">
                <a:solidFill>
                  <a:srgbClr val="292929"/>
                </a:solidFill>
                <a:latin typeface="Garet"/>
              </a:rPr>
              <a:t>samorządowych na potrzeby młodych mieszkańców oraz </a:t>
            </a:r>
            <a:r>
              <a:rPr lang="en-US" sz="3600" spc="-89" dirty="0">
                <a:solidFill>
                  <a:srgbClr val="008037"/>
                </a:solidFill>
                <a:latin typeface="Garet"/>
              </a:rPr>
              <a:t>wyrażanie opinii </a:t>
            </a:r>
            <a:r>
              <a:rPr lang="en-US" sz="3600" spc="-89" dirty="0">
                <a:solidFill>
                  <a:srgbClr val="292929"/>
                </a:solidFill>
                <a:latin typeface="Garet"/>
              </a:rPr>
              <a:t>o działaniach organów samorządu terytorialnego </a:t>
            </a:r>
            <a:r>
              <a:rPr lang="en-US" sz="3600" spc="-89" dirty="0">
                <a:solidFill>
                  <a:srgbClr val="A1529C"/>
                </a:solidFill>
                <a:latin typeface="Garet"/>
              </a:rPr>
              <a:t>w zakresie dotyczącym młodzieży</a:t>
            </a:r>
            <a:r>
              <a:rPr lang="en-US" sz="3600" spc="-89" dirty="0">
                <a:solidFill>
                  <a:srgbClr val="292929"/>
                </a:solidFill>
                <a:latin typeface="Garet"/>
              </a:rPr>
              <a:t>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19998" y="2056771"/>
            <a:ext cx="8191500" cy="2263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711"/>
              </a:lnSpc>
              <a:spcBef>
                <a:spcPct val="0"/>
              </a:spcBef>
            </a:pPr>
            <a:r>
              <a:rPr lang="en-US" sz="8799" dirty="0">
                <a:solidFill>
                  <a:srgbClr val="DD101C"/>
                </a:solidFill>
                <a:latin typeface="Garet Bold"/>
              </a:rPr>
              <a:t>Co to oznacza?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11" r="11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70466" y="566193"/>
            <a:ext cx="17147067" cy="9154614"/>
            <a:chOff x="0" y="0"/>
            <a:chExt cx="7644047" cy="4081065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7539907" cy="3961685"/>
            </a:xfrm>
            <a:custGeom>
              <a:avLst/>
              <a:gdLst/>
              <a:ahLst/>
              <a:cxnLst/>
              <a:rect l="l" t="t" r="r" b="b"/>
              <a:pathLst>
                <a:path w="7539907" h="3961685">
                  <a:moveTo>
                    <a:pt x="7513237" y="3772455"/>
                  </a:moveTo>
                  <a:cubicBezTo>
                    <a:pt x="7513237" y="3860085"/>
                    <a:pt x="7437037" y="3931205"/>
                    <a:pt x="7355757" y="3931205"/>
                  </a:cubicBezTo>
                  <a:lnTo>
                    <a:pt x="66040" y="3931205"/>
                  </a:lnTo>
                  <a:cubicBezTo>
                    <a:pt x="43180" y="3931205"/>
                    <a:pt x="20320" y="3926125"/>
                    <a:pt x="0" y="3917235"/>
                  </a:cubicBezTo>
                  <a:cubicBezTo>
                    <a:pt x="26670" y="3945175"/>
                    <a:pt x="63500" y="3961685"/>
                    <a:pt x="142184" y="3961685"/>
                  </a:cubicBezTo>
                  <a:lnTo>
                    <a:pt x="7393857" y="3961685"/>
                  </a:lnTo>
                  <a:cubicBezTo>
                    <a:pt x="7473868" y="3961685"/>
                    <a:pt x="7539907" y="3895645"/>
                    <a:pt x="7539907" y="3815635"/>
                  </a:cubicBezTo>
                  <a:lnTo>
                    <a:pt x="7539907" y="95250"/>
                  </a:lnTo>
                  <a:cubicBezTo>
                    <a:pt x="7539907" y="58420"/>
                    <a:pt x="7525937" y="25400"/>
                    <a:pt x="7504347" y="0"/>
                  </a:cubicBezTo>
                  <a:cubicBezTo>
                    <a:pt x="7510697" y="16510"/>
                    <a:pt x="7513237" y="34290"/>
                    <a:pt x="7513237" y="52070"/>
                  </a:cubicBezTo>
                  <a:lnTo>
                    <a:pt x="7513237" y="3772455"/>
                  </a:lnTo>
                  <a:lnTo>
                    <a:pt x="7513237" y="3772455"/>
                  </a:lnTo>
                  <a:close/>
                </a:path>
              </a:pathLst>
            </a:custGeom>
            <a:solidFill>
              <a:srgbClr val="DBDEE1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7579278" cy="4012485"/>
            </a:xfrm>
            <a:custGeom>
              <a:avLst/>
              <a:gdLst/>
              <a:ahLst/>
              <a:cxnLst/>
              <a:rect l="l" t="t" r="r" b="b"/>
              <a:pathLst>
                <a:path w="7579278" h="4012485">
                  <a:moveTo>
                    <a:pt x="146050" y="4012485"/>
                  </a:moveTo>
                  <a:lnTo>
                    <a:pt x="7433228" y="4012485"/>
                  </a:lnTo>
                  <a:cubicBezTo>
                    <a:pt x="7513238" y="4012485"/>
                    <a:pt x="7579278" y="3946445"/>
                    <a:pt x="7579278" y="3866435"/>
                  </a:cubicBezTo>
                  <a:lnTo>
                    <a:pt x="7579278" y="146050"/>
                  </a:lnTo>
                  <a:cubicBezTo>
                    <a:pt x="7579278" y="66040"/>
                    <a:pt x="7513238" y="0"/>
                    <a:pt x="7433228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866435"/>
                  </a:lnTo>
                  <a:cubicBezTo>
                    <a:pt x="0" y="3947715"/>
                    <a:pt x="66040" y="4012485"/>
                    <a:pt x="146050" y="401248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7644047" cy="4081065"/>
            </a:xfrm>
            <a:custGeom>
              <a:avLst/>
              <a:gdLst/>
              <a:ahLst/>
              <a:cxnLst/>
              <a:rect l="l" t="t" r="r" b="b"/>
              <a:pathLst>
                <a:path w="7644047" h="4081065">
                  <a:moveTo>
                    <a:pt x="7580547" y="74930"/>
                  </a:moveTo>
                  <a:cubicBezTo>
                    <a:pt x="7552607" y="30480"/>
                    <a:pt x="7503078" y="0"/>
                    <a:pt x="7445928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879135"/>
                  </a:lnTo>
                  <a:cubicBezTo>
                    <a:pt x="0" y="3931205"/>
                    <a:pt x="25400" y="3976925"/>
                    <a:pt x="63500" y="4006135"/>
                  </a:cubicBezTo>
                  <a:cubicBezTo>
                    <a:pt x="91440" y="4050585"/>
                    <a:pt x="140970" y="4081065"/>
                    <a:pt x="242100" y="4081065"/>
                  </a:cubicBezTo>
                  <a:lnTo>
                    <a:pt x="7485297" y="4081065"/>
                  </a:lnTo>
                  <a:cubicBezTo>
                    <a:pt x="7572928" y="4081065"/>
                    <a:pt x="7644047" y="4009945"/>
                    <a:pt x="7644047" y="3922315"/>
                  </a:cubicBezTo>
                  <a:lnTo>
                    <a:pt x="7644047" y="201930"/>
                  </a:lnTo>
                  <a:cubicBezTo>
                    <a:pt x="7644047" y="149860"/>
                    <a:pt x="7618647" y="104140"/>
                    <a:pt x="7580547" y="74930"/>
                  </a:cubicBezTo>
                  <a:close/>
                  <a:moveTo>
                    <a:pt x="12700" y="387913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7445928" y="12700"/>
                  </a:lnTo>
                  <a:cubicBezTo>
                    <a:pt x="7525938" y="12700"/>
                    <a:pt x="7591978" y="78740"/>
                    <a:pt x="7591978" y="158750"/>
                  </a:cubicBezTo>
                  <a:lnTo>
                    <a:pt x="7591978" y="3879135"/>
                  </a:lnTo>
                  <a:cubicBezTo>
                    <a:pt x="7591978" y="3959145"/>
                    <a:pt x="7525938" y="4025185"/>
                    <a:pt x="7445928" y="4025185"/>
                  </a:cubicBezTo>
                  <a:lnTo>
                    <a:pt x="158750" y="4025185"/>
                  </a:lnTo>
                  <a:cubicBezTo>
                    <a:pt x="78740" y="4025185"/>
                    <a:pt x="12700" y="3960415"/>
                    <a:pt x="12700" y="3879135"/>
                  </a:cubicBezTo>
                  <a:close/>
                  <a:moveTo>
                    <a:pt x="7632617" y="3922315"/>
                  </a:moveTo>
                  <a:cubicBezTo>
                    <a:pt x="7632617" y="4002325"/>
                    <a:pt x="7565307" y="4068365"/>
                    <a:pt x="7485297" y="4068365"/>
                  </a:cubicBezTo>
                  <a:lnTo>
                    <a:pt x="242100" y="4068365"/>
                  </a:lnTo>
                  <a:cubicBezTo>
                    <a:pt x="157480" y="4068365"/>
                    <a:pt x="120650" y="4051855"/>
                    <a:pt x="93980" y="4023915"/>
                  </a:cubicBezTo>
                  <a:cubicBezTo>
                    <a:pt x="114300" y="4032805"/>
                    <a:pt x="135890" y="4037885"/>
                    <a:pt x="160020" y="4037885"/>
                  </a:cubicBezTo>
                  <a:lnTo>
                    <a:pt x="7447197" y="4037885"/>
                  </a:lnTo>
                  <a:cubicBezTo>
                    <a:pt x="7534828" y="4037885"/>
                    <a:pt x="7605947" y="3966765"/>
                    <a:pt x="7605947" y="3879135"/>
                  </a:cubicBezTo>
                  <a:lnTo>
                    <a:pt x="7605947" y="158750"/>
                  </a:lnTo>
                  <a:cubicBezTo>
                    <a:pt x="7605947" y="140970"/>
                    <a:pt x="7602138" y="123190"/>
                    <a:pt x="7597057" y="106680"/>
                  </a:cubicBezTo>
                  <a:cubicBezTo>
                    <a:pt x="7618647" y="132080"/>
                    <a:pt x="7632618" y="165100"/>
                    <a:pt x="7632618" y="201930"/>
                  </a:cubicBezTo>
                  <a:lnTo>
                    <a:pt x="7632618" y="3922315"/>
                  </a:lnTo>
                  <a:cubicBezTo>
                    <a:pt x="7632617" y="3922315"/>
                    <a:pt x="7632617" y="3922315"/>
                    <a:pt x="7632617" y="3922315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52500" y="942975"/>
            <a:ext cx="251209" cy="25120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319998" y="942975"/>
            <a:ext cx="251209" cy="251209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88438" y="942975"/>
            <a:ext cx="251209" cy="251209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570466" y="1421884"/>
            <a:ext cx="17046445" cy="0"/>
          </a:xfrm>
          <a:prstGeom prst="line">
            <a:avLst/>
          </a:prstGeom>
          <a:ln w="28575" cap="flat">
            <a:solidFill>
              <a:srgbClr val="292929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128497" y="2257578"/>
            <a:ext cx="1258423" cy="15828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2109189" y="2480599"/>
            <a:ext cx="923664" cy="113681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5009" y="8590740"/>
            <a:ext cx="1028700" cy="106350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212889" y="6267882"/>
            <a:ext cx="3504645" cy="3386363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140492" y="4066149"/>
            <a:ext cx="15805209" cy="511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89"/>
              </a:lnSpc>
              <a:spcBef>
                <a:spcPts val="2391"/>
              </a:spcBef>
            </a:pPr>
            <a:r>
              <a:rPr lang="en-US" sz="2199" dirty="0">
                <a:solidFill>
                  <a:srgbClr val="000000"/>
                </a:solidFill>
                <a:latin typeface="Garet" panose="020B0604020202020204" charset="-18"/>
              </a:rPr>
              <a:t>- udział w organizowaniu czasu wolnego dla dzieci i młodzieży oraz podejmowanie działań na rzecz młodych mieszkańców Miasta, w szczególności w zakresie nauki, kultury i sportu,</a:t>
            </a:r>
          </a:p>
          <a:p>
            <a:pPr>
              <a:lnSpc>
                <a:spcPts val="3189"/>
              </a:lnSpc>
              <a:spcBef>
                <a:spcPts val="2391"/>
              </a:spcBef>
            </a:pPr>
            <a:r>
              <a:rPr lang="en-US" sz="2199" dirty="0">
                <a:solidFill>
                  <a:srgbClr val="000000"/>
                </a:solidFill>
                <a:latin typeface="Garet" panose="020B0604020202020204" charset="-18"/>
              </a:rPr>
              <a:t>- reprezentowanie interesów młodzieży,</a:t>
            </a:r>
          </a:p>
          <a:p>
            <a:pPr>
              <a:lnSpc>
                <a:spcPts val="3189"/>
              </a:lnSpc>
              <a:spcBef>
                <a:spcPts val="2391"/>
              </a:spcBef>
            </a:pPr>
            <a:r>
              <a:rPr lang="en-US" sz="2199" dirty="0">
                <a:solidFill>
                  <a:srgbClr val="000000"/>
                </a:solidFill>
                <a:latin typeface="Garet" panose="020B0604020202020204" charset="-18"/>
              </a:rPr>
              <a:t>- nawiązywanie współpracy z młodzieżowymi radami innych gmin i samorządów wojewódzkich,</a:t>
            </a:r>
          </a:p>
          <a:p>
            <a:pPr>
              <a:lnSpc>
                <a:spcPts val="3189"/>
              </a:lnSpc>
              <a:spcBef>
                <a:spcPts val="2391"/>
              </a:spcBef>
            </a:pPr>
            <a:r>
              <a:rPr lang="en-US" sz="2199" dirty="0">
                <a:solidFill>
                  <a:srgbClr val="000000"/>
                </a:solidFill>
                <a:latin typeface="Garet" panose="020B0604020202020204" charset="-18"/>
              </a:rPr>
              <a:t>- integrowanie mieszkańców Miasta wokół spraw społecznych i lokalnych,</a:t>
            </a:r>
          </a:p>
          <a:p>
            <a:pPr>
              <a:lnSpc>
                <a:spcPts val="3189"/>
              </a:lnSpc>
              <a:spcBef>
                <a:spcPts val="2391"/>
              </a:spcBef>
            </a:pPr>
            <a:r>
              <a:rPr lang="en-US" sz="2199" dirty="0">
                <a:solidFill>
                  <a:srgbClr val="000000"/>
                </a:solidFill>
                <a:latin typeface="Garet" panose="020B0604020202020204" charset="-18"/>
              </a:rPr>
              <a:t>- udział w akcjach charytatywnych, wspieranie idei wolontariatu, </a:t>
            </a:r>
          </a:p>
          <a:p>
            <a:pPr>
              <a:lnSpc>
                <a:spcPts val="3189"/>
              </a:lnSpc>
              <a:spcBef>
                <a:spcPts val="2391"/>
              </a:spcBef>
            </a:pPr>
            <a:r>
              <a:rPr lang="en-US" sz="2199" dirty="0">
                <a:solidFill>
                  <a:srgbClr val="000000"/>
                </a:solidFill>
                <a:latin typeface="Garet" panose="020B0604020202020204" charset="-18"/>
              </a:rPr>
              <a:t>- działanie na rzecz obrony praw i godności ucznia,</a:t>
            </a:r>
          </a:p>
          <a:p>
            <a:pPr algn="l">
              <a:lnSpc>
                <a:spcPts val="3189"/>
              </a:lnSpc>
              <a:spcBef>
                <a:spcPts val="2392"/>
              </a:spcBef>
            </a:pPr>
            <a:r>
              <a:rPr lang="en-US" sz="2199" dirty="0">
                <a:solidFill>
                  <a:srgbClr val="000000"/>
                </a:solidFill>
                <a:latin typeface="Garet" panose="020B0604020202020204" charset="-18"/>
              </a:rPr>
              <a:t>- promowanie i kształtowanie postaw prozdrowotnych i proekologicznych.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71207" y="3192601"/>
            <a:ext cx="13062880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30"/>
              </a:lnSpc>
              <a:spcBef>
                <a:spcPct val="0"/>
              </a:spcBef>
            </a:pPr>
            <a:r>
              <a:rPr lang="en-US" sz="3000" spc="-75" dirty="0">
                <a:solidFill>
                  <a:srgbClr val="000000"/>
                </a:solidFill>
                <a:latin typeface="Garet Bold"/>
              </a:rPr>
              <a:t>będzie także podejmować takie działania, jak: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871810" y="2318681"/>
            <a:ext cx="12342575" cy="845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6"/>
              </a:lnSpc>
            </a:pPr>
            <a:r>
              <a:rPr lang="en-US" sz="4968" dirty="0">
                <a:solidFill>
                  <a:srgbClr val="5271FF"/>
                </a:solidFill>
                <a:latin typeface="Open Sans Bold"/>
              </a:rPr>
              <a:t>Młodzieżowa Rada </a:t>
            </a:r>
            <a:r>
              <a:rPr lang="en-US" sz="4968" dirty="0">
                <a:solidFill>
                  <a:srgbClr val="008037"/>
                </a:solidFill>
                <a:latin typeface="Open Sans Bold"/>
              </a:rPr>
              <a:t>Miasta Będzina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99734" y="1336159"/>
            <a:ext cx="17317799" cy="778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 dirty="0">
                <a:solidFill>
                  <a:srgbClr val="DD101C"/>
                </a:solidFill>
                <a:latin typeface="Open Sans Bold"/>
              </a:rPr>
              <a:t>Ale nie tylko do wyrażania opinii ograniczy się Twoja rola!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11" r="11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70466" y="566193"/>
            <a:ext cx="17147067" cy="9154614"/>
            <a:chOff x="0" y="0"/>
            <a:chExt cx="7644047" cy="4081065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7539907" cy="3961685"/>
            </a:xfrm>
            <a:custGeom>
              <a:avLst/>
              <a:gdLst/>
              <a:ahLst/>
              <a:cxnLst/>
              <a:rect l="l" t="t" r="r" b="b"/>
              <a:pathLst>
                <a:path w="7539907" h="3961685">
                  <a:moveTo>
                    <a:pt x="7513237" y="3772455"/>
                  </a:moveTo>
                  <a:cubicBezTo>
                    <a:pt x="7513237" y="3860085"/>
                    <a:pt x="7437037" y="3931205"/>
                    <a:pt x="7355757" y="3931205"/>
                  </a:cubicBezTo>
                  <a:lnTo>
                    <a:pt x="66040" y="3931205"/>
                  </a:lnTo>
                  <a:cubicBezTo>
                    <a:pt x="43180" y="3931205"/>
                    <a:pt x="20320" y="3926125"/>
                    <a:pt x="0" y="3917235"/>
                  </a:cubicBezTo>
                  <a:cubicBezTo>
                    <a:pt x="26670" y="3945175"/>
                    <a:pt x="63500" y="3961685"/>
                    <a:pt x="142184" y="3961685"/>
                  </a:cubicBezTo>
                  <a:lnTo>
                    <a:pt x="7393857" y="3961685"/>
                  </a:lnTo>
                  <a:cubicBezTo>
                    <a:pt x="7473868" y="3961685"/>
                    <a:pt x="7539907" y="3895645"/>
                    <a:pt x="7539907" y="3815635"/>
                  </a:cubicBezTo>
                  <a:lnTo>
                    <a:pt x="7539907" y="95250"/>
                  </a:lnTo>
                  <a:cubicBezTo>
                    <a:pt x="7539907" y="58420"/>
                    <a:pt x="7525937" y="25400"/>
                    <a:pt x="7504347" y="0"/>
                  </a:cubicBezTo>
                  <a:cubicBezTo>
                    <a:pt x="7510697" y="16510"/>
                    <a:pt x="7513237" y="34290"/>
                    <a:pt x="7513237" y="52070"/>
                  </a:cubicBezTo>
                  <a:lnTo>
                    <a:pt x="7513237" y="3772455"/>
                  </a:lnTo>
                  <a:lnTo>
                    <a:pt x="7513237" y="3772455"/>
                  </a:lnTo>
                  <a:close/>
                </a:path>
              </a:pathLst>
            </a:custGeom>
            <a:solidFill>
              <a:srgbClr val="DBDEE1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7579278" cy="4012485"/>
            </a:xfrm>
            <a:custGeom>
              <a:avLst/>
              <a:gdLst/>
              <a:ahLst/>
              <a:cxnLst/>
              <a:rect l="l" t="t" r="r" b="b"/>
              <a:pathLst>
                <a:path w="7579278" h="4012485">
                  <a:moveTo>
                    <a:pt x="146050" y="4012485"/>
                  </a:moveTo>
                  <a:lnTo>
                    <a:pt x="7433228" y="4012485"/>
                  </a:lnTo>
                  <a:cubicBezTo>
                    <a:pt x="7513238" y="4012485"/>
                    <a:pt x="7579278" y="3946445"/>
                    <a:pt x="7579278" y="3866435"/>
                  </a:cubicBezTo>
                  <a:lnTo>
                    <a:pt x="7579278" y="146050"/>
                  </a:lnTo>
                  <a:cubicBezTo>
                    <a:pt x="7579278" y="66040"/>
                    <a:pt x="7513238" y="0"/>
                    <a:pt x="7433228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866435"/>
                  </a:lnTo>
                  <a:cubicBezTo>
                    <a:pt x="0" y="3947715"/>
                    <a:pt x="66040" y="4012485"/>
                    <a:pt x="146050" y="401248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7644047" cy="4081065"/>
            </a:xfrm>
            <a:custGeom>
              <a:avLst/>
              <a:gdLst/>
              <a:ahLst/>
              <a:cxnLst/>
              <a:rect l="l" t="t" r="r" b="b"/>
              <a:pathLst>
                <a:path w="7644047" h="4081065">
                  <a:moveTo>
                    <a:pt x="7580547" y="74930"/>
                  </a:moveTo>
                  <a:cubicBezTo>
                    <a:pt x="7552607" y="30480"/>
                    <a:pt x="7503078" y="0"/>
                    <a:pt x="7445928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879135"/>
                  </a:lnTo>
                  <a:cubicBezTo>
                    <a:pt x="0" y="3931205"/>
                    <a:pt x="25400" y="3976925"/>
                    <a:pt x="63500" y="4006135"/>
                  </a:cubicBezTo>
                  <a:cubicBezTo>
                    <a:pt x="91440" y="4050585"/>
                    <a:pt x="140970" y="4081065"/>
                    <a:pt x="242100" y="4081065"/>
                  </a:cubicBezTo>
                  <a:lnTo>
                    <a:pt x="7485297" y="4081065"/>
                  </a:lnTo>
                  <a:cubicBezTo>
                    <a:pt x="7572928" y="4081065"/>
                    <a:pt x="7644047" y="4009945"/>
                    <a:pt x="7644047" y="3922315"/>
                  </a:cubicBezTo>
                  <a:lnTo>
                    <a:pt x="7644047" y="201930"/>
                  </a:lnTo>
                  <a:cubicBezTo>
                    <a:pt x="7644047" y="149860"/>
                    <a:pt x="7618647" y="104140"/>
                    <a:pt x="7580547" y="74930"/>
                  </a:cubicBezTo>
                  <a:close/>
                  <a:moveTo>
                    <a:pt x="12700" y="387913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7445928" y="12700"/>
                  </a:lnTo>
                  <a:cubicBezTo>
                    <a:pt x="7525938" y="12700"/>
                    <a:pt x="7591978" y="78740"/>
                    <a:pt x="7591978" y="158750"/>
                  </a:cubicBezTo>
                  <a:lnTo>
                    <a:pt x="7591978" y="3879135"/>
                  </a:lnTo>
                  <a:cubicBezTo>
                    <a:pt x="7591978" y="3959145"/>
                    <a:pt x="7525938" y="4025185"/>
                    <a:pt x="7445928" y="4025185"/>
                  </a:cubicBezTo>
                  <a:lnTo>
                    <a:pt x="158750" y="4025185"/>
                  </a:lnTo>
                  <a:cubicBezTo>
                    <a:pt x="78740" y="4025185"/>
                    <a:pt x="12700" y="3960415"/>
                    <a:pt x="12700" y="3879135"/>
                  </a:cubicBezTo>
                  <a:close/>
                  <a:moveTo>
                    <a:pt x="7632617" y="3922315"/>
                  </a:moveTo>
                  <a:cubicBezTo>
                    <a:pt x="7632617" y="4002325"/>
                    <a:pt x="7565307" y="4068365"/>
                    <a:pt x="7485297" y="4068365"/>
                  </a:cubicBezTo>
                  <a:lnTo>
                    <a:pt x="242100" y="4068365"/>
                  </a:lnTo>
                  <a:cubicBezTo>
                    <a:pt x="157480" y="4068365"/>
                    <a:pt x="120650" y="4051855"/>
                    <a:pt x="93980" y="4023915"/>
                  </a:cubicBezTo>
                  <a:cubicBezTo>
                    <a:pt x="114300" y="4032805"/>
                    <a:pt x="135890" y="4037885"/>
                    <a:pt x="160020" y="4037885"/>
                  </a:cubicBezTo>
                  <a:lnTo>
                    <a:pt x="7447197" y="4037885"/>
                  </a:lnTo>
                  <a:cubicBezTo>
                    <a:pt x="7534828" y="4037885"/>
                    <a:pt x="7605947" y="3966765"/>
                    <a:pt x="7605947" y="3879135"/>
                  </a:cubicBezTo>
                  <a:lnTo>
                    <a:pt x="7605947" y="158750"/>
                  </a:lnTo>
                  <a:cubicBezTo>
                    <a:pt x="7605947" y="140970"/>
                    <a:pt x="7602138" y="123190"/>
                    <a:pt x="7597057" y="106680"/>
                  </a:cubicBezTo>
                  <a:cubicBezTo>
                    <a:pt x="7618647" y="132080"/>
                    <a:pt x="7632618" y="165100"/>
                    <a:pt x="7632618" y="201930"/>
                  </a:cubicBezTo>
                  <a:lnTo>
                    <a:pt x="7632618" y="3922315"/>
                  </a:lnTo>
                  <a:cubicBezTo>
                    <a:pt x="7632617" y="3922315"/>
                    <a:pt x="7632617" y="3922315"/>
                    <a:pt x="7632617" y="3922315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52500" y="942975"/>
            <a:ext cx="251209" cy="25120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319998" y="942975"/>
            <a:ext cx="251209" cy="251209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88438" y="942975"/>
            <a:ext cx="251209" cy="251209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570466" y="1421884"/>
            <a:ext cx="17046445" cy="0"/>
          </a:xfrm>
          <a:prstGeom prst="line">
            <a:avLst/>
          </a:prstGeom>
          <a:ln w="28575" cap="flat">
            <a:solidFill>
              <a:srgbClr val="292929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7703" y="3267258"/>
            <a:ext cx="4344539" cy="317151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44510" y="2907403"/>
            <a:ext cx="1118397" cy="111839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253216" y="3106272"/>
            <a:ext cx="919528" cy="91952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641058" y="3466602"/>
            <a:ext cx="6665195" cy="328260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2932614" y="3267258"/>
            <a:ext cx="706107" cy="85588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152482" y="7060960"/>
            <a:ext cx="1323121" cy="150783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-1276666">
            <a:off x="8410807" y="6886935"/>
            <a:ext cx="1042288" cy="150783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5092674" y="5611969"/>
            <a:ext cx="5548384" cy="672742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570466" y="1545709"/>
            <a:ext cx="16153011" cy="813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38"/>
              </a:lnSpc>
              <a:spcBef>
                <a:spcPct val="0"/>
              </a:spcBef>
            </a:pPr>
            <a:r>
              <a:rPr lang="en-US" sz="6200" dirty="0">
                <a:solidFill>
                  <a:srgbClr val="000000"/>
                </a:solidFill>
                <a:latin typeface="Garet Bold"/>
              </a:rPr>
              <a:t>Czy zatem warto zostać RADNYM?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03709" y="2482589"/>
            <a:ext cx="15980577" cy="424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29"/>
              </a:lnSpc>
              <a:spcBef>
                <a:spcPct val="0"/>
              </a:spcBef>
            </a:pPr>
            <a:r>
              <a:rPr lang="en-US" sz="2999" spc="-74" dirty="0">
                <a:solidFill>
                  <a:srgbClr val="000000"/>
                </a:solidFill>
                <a:latin typeface="Garet"/>
              </a:rPr>
              <a:t>Oczywiście! Taka działalność społeczna może przynieść Ci szereg korzyści!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82997" y="3734094"/>
            <a:ext cx="4309677" cy="2214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dirty="0">
                <a:solidFill>
                  <a:srgbClr val="004AAD"/>
                </a:solidFill>
                <a:latin typeface="Garet"/>
              </a:rPr>
              <a:t>Masz wpływ </a:t>
            </a:r>
          </a:p>
          <a:p>
            <a:pPr algn="ctr">
              <a:lnSpc>
                <a:spcPts val="4479"/>
              </a:lnSpc>
            </a:pPr>
            <a:r>
              <a:rPr lang="en-US" sz="3199" dirty="0">
                <a:solidFill>
                  <a:srgbClr val="004AAD"/>
                </a:solidFill>
                <a:latin typeface="Garet"/>
              </a:rPr>
              <a:t>na tworzenie lokalnego prawa </a:t>
            </a:r>
          </a:p>
          <a:p>
            <a:pPr algn="ctr">
              <a:lnSpc>
                <a:spcPts val="4479"/>
              </a:lnSpc>
            </a:pPr>
            <a:r>
              <a:rPr lang="en-US" sz="3199" dirty="0">
                <a:solidFill>
                  <a:srgbClr val="004AAD"/>
                </a:solidFill>
                <a:latin typeface="Garet"/>
              </a:rPr>
              <a:t>w Będzinie!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375117" y="4228759"/>
            <a:ext cx="4983498" cy="123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dirty="0">
                <a:solidFill>
                  <a:srgbClr val="000000"/>
                </a:solidFill>
                <a:latin typeface="Garet"/>
              </a:rPr>
              <a:t>Nabywasz unikalnych, pożądanych KOMPETENCJI  i DOŚWIADCZENIA!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504196" y="4294799"/>
            <a:ext cx="6269051" cy="165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dirty="0">
                <a:solidFill>
                  <a:srgbClr val="008037"/>
                </a:solidFill>
                <a:latin typeface="Garet"/>
              </a:rPr>
              <a:t>Dbasz o lokalne dobro wspólne,  kształtujesz i promujesz postawy obywatelskie, jesteś przykładem </a:t>
            </a:r>
          </a:p>
          <a:p>
            <a:pPr algn="ctr">
              <a:lnSpc>
                <a:spcPts val="3360"/>
              </a:lnSpc>
            </a:pPr>
            <a:r>
              <a:rPr lang="en-US" sz="2400" dirty="0">
                <a:solidFill>
                  <a:srgbClr val="008037"/>
                </a:solidFill>
                <a:latin typeface="Garet"/>
              </a:rPr>
              <a:t>dla swoich rówieśników.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729482" y="6962386"/>
            <a:ext cx="5443262" cy="207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dirty="0">
                <a:solidFill>
                  <a:srgbClr val="DD101C"/>
                </a:solidFill>
                <a:latin typeface="Garet"/>
              </a:rPr>
              <a:t>Zyskujesz nowe pola aktywności, możesz zaprezentować swoje pomysły i poglądy oraz reprezentować interes młodych mieszkańców Będzina.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285042" y="6644386"/>
            <a:ext cx="8021211" cy="321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A1529C"/>
                </a:solidFill>
                <a:latin typeface="Garet Bold"/>
              </a:rPr>
              <a:t>UCZYSZ SIĘ POPRZEZ DZIAŁANIE!</a:t>
            </a:r>
          </a:p>
          <a:p>
            <a:pPr algn="ctr">
              <a:lnSpc>
                <a:spcPts val="3079"/>
              </a:lnSpc>
            </a:pPr>
            <a:r>
              <a:rPr lang="en-US" sz="2199" dirty="0">
                <a:solidFill>
                  <a:srgbClr val="A1529C"/>
                </a:solidFill>
                <a:latin typeface="Garet"/>
              </a:rPr>
              <a:t>Nabywasz wiedzę na temat potrzeb, problemów </a:t>
            </a:r>
          </a:p>
          <a:p>
            <a:pPr algn="ctr">
              <a:lnSpc>
                <a:spcPts val="3079"/>
              </a:lnSpc>
            </a:pPr>
            <a:r>
              <a:rPr lang="en-US" sz="2199" dirty="0">
                <a:solidFill>
                  <a:srgbClr val="A1529C"/>
                </a:solidFill>
                <a:latin typeface="Garet"/>
              </a:rPr>
              <a:t>i oczekiwań będzińskiej społeczności.  </a:t>
            </a:r>
          </a:p>
          <a:p>
            <a:pPr algn="ctr">
              <a:lnSpc>
                <a:spcPts val="3079"/>
              </a:lnSpc>
            </a:pPr>
            <a:r>
              <a:rPr lang="en-US" sz="2199" dirty="0">
                <a:solidFill>
                  <a:srgbClr val="A1529C"/>
                </a:solidFill>
                <a:latin typeface="Garet"/>
              </a:rPr>
              <a:t>Dowiadujesz się, w jaki sposób pracują władze lokalne.</a:t>
            </a:r>
          </a:p>
          <a:p>
            <a:pPr algn="ctr">
              <a:lnSpc>
                <a:spcPts val="3079"/>
              </a:lnSpc>
            </a:pPr>
            <a:r>
              <a:rPr lang="en-US" sz="2199" dirty="0">
                <a:solidFill>
                  <a:srgbClr val="A1529C"/>
                </a:solidFill>
                <a:latin typeface="Garet"/>
              </a:rPr>
              <a:t>Doskonalisz umiejętność wystąpień publicznych, retoryki, erystyki oraz wyrabiasz umiejętność podejmowania decyzji.</a:t>
            </a:r>
          </a:p>
          <a:p>
            <a:pPr algn="ctr">
              <a:lnSpc>
                <a:spcPts val="3360"/>
              </a:lnSpc>
            </a:pPr>
            <a:endParaRPr lang="en-US" sz="2199" dirty="0">
              <a:solidFill>
                <a:srgbClr val="A1529C"/>
              </a:solidFill>
              <a:latin typeface="Garet"/>
            </a:endParaRP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5830044" y="721711"/>
            <a:ext cx="1786868" cy="1400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11" r="11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70466" y="566193"/>
            <a:ext cx="17147067" cy="9154614"/>
            <a:chOff x="0" y="0"/>
            <a:chExt cx="7644047" cy="4081065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7539907" cy="3961685"/>
            </a:xfrm>
            <a:custGeom>
              <a:avLst/>
              <a:gdLst/>
              <a:ahLst/>
              <a:cxnLst/>
              <a:rect l="l" t="t" r="r" b="b"/>
              <a:pathLst>
                <a:path w="7539907" h="3961685">
                  <a:moveTo>
                    <a:pt x="7513237" y="3772455"/>
                  </a:moveTo>
                  <a:cubicBezTo>
                    <a:pt x="7513237" y="3860085"/>
                    <a:pt x="7437037" y="3931205"/>
                    <a:pt x="7355757" y="3931205"/>
                  </a:cubicBezTo>
                  <a:lnTo>
                    <a:pt x="66040" y="3931205"/>
                  </a:lnTo>
                  <a:cubicBezTo>
                    <a:pt x="43180" y="3931205"/>
                    <a:pt x="20320" y="3926125"/>
                    <a:pt x="0" y="3917235"/>
                  </a:cubicBezTo>
                  <a:cubicBezTo>
                    <a:pt x="26670" y="3945175"/>
                    <a:pt x="63500" y="3961685"/>
                    <a:pt x="142184" y="3961685"/>
                  </a:cubicBezTo>
                  <a:lnTo>
                    <a:pt x="7393857" y="3961685"/>
                  </a:lnTo>
                  <a:cubicBezTo>
                    <a:pt x="7473868" y="3961685"/>
                    <a:pt x="7539907" y="3895645"/>
                    <a:pt x="7539907" y="3815635"/>
                  </a:cubicBezTo>
                  <a:lnTo>
                    <a:pt x="7539907" y="95250"/>
                  </a:lnTo>
                  <a:cubicBezTo>
                    <a:pt x="7539907" y="58420"/>
                    <a:pt x="7525937" y="25400"/>
                    <a:pt x="7504347" y="0"/>
                  </a:cubicBezTo>
                  <a:cubicBezTo>
                    <a:pt x="7510697" y="16510"/>
                    <a:pt x="7513237" y="34290"/>
                    <a:pt x="7513237" y="52070"/>
                  </a:cubicBezTo>
                  <a:lnTo>
                    <a:pt x="7513237" y="3772455"/>
                  </a:lnTo>
                  <a:lnTo>
                    <a:pt x="7513237" y="3772455"/>
                  </a:lnTo>
                  <a:close/>
                </a:path>
              </a:pathLst>
            </a:custGeom>
            <a:solidFill>
              <a:srgbClr val="DBDEE1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7579278" cy="4012485"/>
            </a:xfrm>
            <a:custGeom>
              <a:avLst/>
              <a:gdLst/>
              <a:ahLst/>
              <a:cxnLst/>
              <a:rect l="l" t="t" r="r" b="b"/>
              <a:pathLst>
                <a:path w="7579278" h="4012485">
                  <a:moveTo>
                    <a:pt x="146050" y="4012485"/>
                  </a:moveTo>
                  <a:lnTo>
                    <a:pt x="7433228" y="4012485"/>
                  </a:lnTo>
                  <a:cubicBezTo>
                    <a:pt x="7513238" y="4012485"/>
                    <a:pt x="7579278" y="3946445"/>
                    <a:pt x="7579278" y="3866435"/>
                  </a:cubicBezTo>
                  <a:lnTo>
                    <a:pt x="7579278" y="146050"/>
                  </a:lnTo>
                  <a:cubicBezTo>
                    <a:pt x="7579278" y="66040"/>
                    <a:pt x="7513238" y="0"/>
                    <a:pt x="7433228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866435"/>
                  </a:lnTo>
                  <a:cubicBezTo>
                    <a:pt x="0" y="3947715"/>
                    <a:pt x="66040" y="4012485"/>
                    <a:pt x="146050" y="401248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7644047" cy="4081065"/>
            </a:xfrm>
            <a:custGeom>
              <a:avLst/>
              <a:gdLst/>
              <a:ahLst/>
              <a:cxnLst/>
              <a:rect l="l" t="t" r="r" b="b"/>
              <a:pathLst>
                <a:path w="7644047" h="4081065">
                  <a:moveTo>
                    <a:pt x="7580547" y="74930"/>
                  </a:moveTo>
                  <a:cubicBezTo>
                    <a:pt x="7552607" y="30480"/>
                    <a:pt x="7503078" y="0"/>
                    <a:pt x="7445928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879135"/>
                  </a:lnTo>
                  <a:cubicBezTo>
                    <a:pt x="0" y="3931205"/>
                    <a:pt x="25400" y="3976925"/>
                    <a:pt x="63500" y="4006135"/>
                  </a:cubicBezTo>
                  <a:cubicBezTo>
                    <a:pt x="91440" y="4050585"/>
                    <a:pt x="140970" y="4081065"/>
                    <a:pt x="242100" y="4081065"/>
                  </a:cubicBezTo>
                  <a:lnTo>
                    <a:pt x="7485297" y="4081065"/>
                  </a:lnTo>
                  <a:cubicBezTo>
                    <a:pt x="7572928" y="4081065"/>
                    <a:pt x="7644047" y="4009945"/>
                    <a:pt x="7644047" y="3922315"/>
                  </a:cubicBezTo>
                  <a:lnTo>
                    <a:pt x="7644047" y="201930"/>
                  </a:lnTo>
                  <a:cubicBezTo>
                    <a:pt x="7644047" y="149860"/>
                    <a:pt x="7618647" y="104140"/>
                    <a:pt x="7580547" y="74930"/>
                  </a:cubicBezTo>
                  <a:close/>
                  <a:moveTo>
                    <a:pt x="12700" y="387913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7445928" y="12700"/>
                  </a:lnTo>
                  <a:cubicBezTo>
                    <a:pt x="7525938" y="12700"/>
                    <a:pt x="7591978" y="78740"/>
                    <a:pt x="7591978" y="158750"/>
                  </a:cubicBezTo>
                  <a:lnTo>
                    <a:pt x="7591978" y="3879135"/>
                  </a:lnTo>
                  <a:cubicBezTo>
                    <a:pt x="7591978" y="3959145"/>
                    <a:pt x="7525938" y="4025185"/>
                    <a:pt x="7445928" y="4025185"/>
                  </a:cubicBezTo>
                  <a:lnTo>
                    <a:pt x="158750" y="4025185"/>
                  </a:lnTo>
                  <a:cubicBezTo>
                    <a:pt x="78740" y="4025185"/>
                    <a:pt x="12700" y="3960415"/>
                    <a:pt x="12700" y="3879135"/>
                  </a:cubicBezTo>
                  <a:close/>
                  <a:moveTo>
                    <a:pt x="7632617" y="3922315"/>
                  </a:moveTo>
                  <a:cubicBezTo>
                    <a:pt x="7632617" y="4002325"/>
                    <a:pt x="7565307" y="4068365"/>
                    <a:pt x="7485297" y="4068365"/>
                  </a:cubicBezTo>
                  <a:lnTo>
                    <a:pt x="242100" y="4068365"/>
                  </a:lnTo>
                  <a:cubicBezTo>
                    <a:pt x="157480" y="4068365"/>
                    <a:pt x="120650" y="4051855"/>
                    <a:pt x="93980" y="4023915"/>
                  </a:cubicBezTo>
                  <a:cubicBezTo>
                    <a:pt x="114300" y="4032805"/>
                    <a:pt x="135890" y="4037885"/>
                    <a:pt x="160020" y="4037885"/>
                  </a:cubicBezTo>
                  <a:lnTo>
                    <a:pt x="7447197" y="4037885"/>
                  </a:lnTo>
                  <a:cubicBezTo>
                    <a:pt x="7534828" y="4037885"/>
                    <a:pt x="7605947" y="3966765"/>
                    <a:pt x="7605947" y="3879135"/>
                  </a:cubicBezTo>
                  <a:lnTo>
                    <a:pt x="7605947" y="158750"/>
                  </a:lnTo>
                  <a:cubicBezTo>
                    <a:pt x="7605947" y="140970"/>
                    <a:pt x="7602138" y="123190"/>
                    <a:pt x="7597057" y="106680"/>
                  </a:cubicBezTo>
                  <a:cubicBezTo>
                    <a:pt x="7618647" y="132080"/>
                    <a:pt x="7632618" y="165100"/>
                    <a:pt x="7632618" y="201930"/>
                  </a:cubicBezTo>
                  <a:lnTo>
                    <a:pt x="7632618" y="3922315"/>
                  </a:lnTo>
                  <a:cubicBezTo>
                    <a:pt x="7632617" y="3922315"/>
                    <a:pt x="7632617" y="3922315"/>
                    <a:pt x="7632617" y="3922315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52500" y="942975"/>
            <a:ext cx="251209" cy="25120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319998" y="942975"/>
            <a:ext cx="251209" cy="251209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88438" y="942975"/>
            <a:ext cx="251209" cy="251209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570466" y="1421884"/>
            <a:ext cx="17046445" cy="0"/>
          </a:xfrm>
          <a:prstGeom prst="line">
            <a:avLst/>
          </a:prstGeom>
          <a:ln w="28575" cap="flat">
            <a:solidFill>
              <a:srgbClr val="292929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8651218" y="1421884"/>
            <a:ext cx="1641484" cy="1614624"/>
          </a:xfrm>
          <a:prstGeom prst="rect">
            <a:avLst/>
          </a:prstGeom>
        </p:spPr>
      </p:pic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0474973" y="1460188"/>
            <a:ext cx="6784327" cy="3683312"/>
            <a:chOff x="0" y="0"/>
            <a:chExt cx="23275290" cy="12636500"/>
          </a:xfrm>
        </p:grpSpPr>
        <p:sp>
          <p:nvSpPr>
            <p:cNvPr id="16" name="Freeform 16"/>
            <p:cNvSpPr/>
            <p:nvPr/>
          </p:nvSpPr>
          <p:spPr>
            <a:xfrm>
              <a:off x="31750" y="34290"/>
              <a:ext cx="23230839" cy="12569190"/>
            </a:xfrm>
            <a:custGeom>
              <a:avLst/>
              <a:gdLst/>
              <a:ahLst/>
              <a:cxnLst/>
              <a:rect l="l" t="t" r="r" b="b"/>
              <a:pathLst>
                <a:path w="23230839" h="12569190">
                  <a:moveTo>
                    <a:pt x="23230839" y="12569190"/>
                  </a:moveTo>
                  <a:lnTo>
                    <a:pt x="1456690" y="12569190"/>
                  </a:lnTo>
                  <a:cubicBezTo>
                    <a:pt x="652780" y="12569190"/>
                    <a:pt x="0" y="11916410"/>
                    <a:pt x="0" y="11112500"/>
                  </a:cubicBezTo>
                  <a:lnTo>
                    <a:pt x="0" y="0"/>
                  </a:lnTo>
                  <a:lnTo>
                    <a:pt x="21774150" y="0"/>
                  </a:lnTo>
                  <a:cubicBezTo>
                    <a:pt x="22578061" y="0"/>
                    <a:pt x="23230839" y="652780"/>
                    <a:pt x="23230839" y="1456690"/>
                  </a:cubicBezTo>
                  <a:lnTo>
                    <a:pt x="23230839" y="12569190"/>
                  </a:lnTo>
                  <a:close/>
                </a:path>
              </a:pathLst>
            </a:custGeom>
            <a:blipFill>
              <a:blip r:embed="rId5"/>
              <a:stretch>
                <a:fillRect l="-212" r="-212"/>
              </a:stretch>
            </a:blip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823632" flipV="1">
            <a:off x="5716675" y="6620773"/>
            <a:ext cx="2934543" cy="198448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570466" y="7181295"/>
            <a:ext cx="3134015" cy="3134015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319998" y="1941605"/>
            <a:ext cx="6978150" cy="1806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103"/>
              </a:lnSpc>
              <a:spcBef>
                <a:spcPct val="0"/>
              </a:spcBef>
            </a:pPr>
            <a:r>
              <a:rPr lang="en-US" sz="6399" spc="-159" dirty="0">
                <a:solidFill>
                  <a:srgbClr val="DD101C"/>
                </a:solidFill>
                <a:latin typeface="Garet Bold"/>
              </a:rPr>
              <a:t>Kto może zostać RADNYM?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45602" y="4052650"/>
            <a:ext cx="8542146" cy="2776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3199" dirty="0">
                <a:solidFill>
                  <a:srgbClr val="008037"/>
                </a:solidFill>
                <a:latin typeface="Garet Bold"/>
              </a:rPr>
              <a:t>Radnym może zostać uczeń szkoły podstawowej lub ponadpodstawowej, </a:t>
            </a:r>
          </a:p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3199" dirty="0">
                <a:solidFill>
                  <a:srgbClr val="008037"/>
                </a:solidFill>
                <a:latin typeface="Garet Bold"/>
              </a:rPr>
              <a:t>będący mieszkańcem Będzina </a:t>
            </a:r>
          </a:p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3199" dirty="0">
                <a:solidFill>
                  <a:srgbClr val="008037"/>
                </a:solidFill>
                <a:latin typeface="Garet Bold"/>
              </a:rPr>
              <a:t>(niezawieszony w prawach ucznia)</a:t>
            </a:r>
          </a:p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3199" dirty="0">
                <a:solidFill>
                  <a:srgbClr val="008037"/>
                </a:solidFill>
                <a:latin typeface="Garet Bold"/>
              </a:rPr>
              <a:t>w wieku 14-18 lat.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93689" y="5920104"/>
            <a:ext cx="8359139" cy="3338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dirty="0">
                <a:solidFill>
                  <a:srgbClr val="004AAD"/>
                </a:solidFill>
                <a:latin typeface="Garet Bold"/>
              </a:rPr>
              <a:t>W skład Rady wchodzi </a:t>
            </a:r>
          </a:p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dirty="0">
                <a:solidFill>
                  <a:srgbClr val="004AAD"/>
                </a:solidFill>
                <a:latin typeface="Garet Bold"/>
              </a:rPr>
              <a:t>30 Radnych </a:t>
            </a:r>
          </a:p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dirty="0">
                <a:solidFill>
                  <a:srgbClr val="004AAD"/>
                </a:solidFill>
                <a:latin typeface="Garet Bold"/>
              </a:rPr>
              <a:t>(po 2 z każdego obwodu wyborczego),</a:t>
            </a:r>
          </a:p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dirty="0">
                <a:solidFill>
                  <a:srgbClr val="004AAD"/>
                </a:solidFill>
                <a:latin typeface="Garet Bold"/>
              </a:rPr>
              <a:t> a jej kadencja trwa 2 lata.</a:t>
            </a:r>
          </a:p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dirty="0">
                <a:solidFill>
                  <a:srgbClr val="004AAD"/>
                </a:solidFill>
                <a:latin typeface="Garet Bold"/>
              </a:rPr>
              <a:t>Wybory do Rady są równe, tajne</a:t>
            </a:r>
          </a:p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dirty="0">
                <a:solidFill>
                  <a:srgbClr val="004AAD"/>
                </a:solidFill>
                <a:latin typeface="Garet Bold"/>
              </a:rPr>
              <a:t> i bezpośrednie.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11" r="11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70466" y="566193"/>
            <a:ext cx="17147067" cy="9154614"/>
            <a:chOff x="0" y="0"/>
            <a:chExt cx="7644047" cy="4081065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7539907" cy="3961685"/>
            </a:xfrm>
            <a:custGeom>
              <a:avLst/>
              <a:gdLst/>
              <a:ahLst/>
              <a:cxnLst/>
              <a:rect l="l" t="t" r="r" b="b"/>
              <a:pathLst>
                <a:path w="7539907" h="3961685">
                  <a:moveTo>
                    <a:pt x="7513237" y="3772455"/>
                  </a:moveTo>
                  <a:cubicBezTo>
                    <a:pt x="7513237" y="3860085"/>
                    <a:pt x="7437037" y="3931205"/>
                    <a:pt x="7355757" y="3931205"/>
                  </a:cubicBezTo>
                  <a:lnTo>
                    <a:pt x="66040" y="3931205"/>
                  </a:lnTo>
                  <a:cubicBezTo>
                    <a:pt x="43180" y="3931205"/>
                    <a:pt x="20320" y="3926125"/>
                    <a:pt x="0" y="3917235"/>
                  </a:cubicBezTo>
                  <a:cubicBezTo>
                    <a:pt x="26670" y="3945175"/>
                    <a:pt x="63500" y="3961685"/>
                    <a:pt x="142184" y="3961685"/>
                  </a:cubicBezTo>
                  <a:lnTo>
                    <a:pt x="7393857" y="3961685"/>
                  </a:lnTo>
                  <a:cubicBezTo>
                    <a:pt x="7473868" y="3961685"/>
                    <a:pt x="7539907" y="3895645"/>
                    <a:pt x="7539907" y="3815635"/>
                  </a:cubicBezTo>
                  <a:lnTo>
                    <a:pt x="7539907" y="95250"/>
                  </a:lnTo>
                  <a:cubicBezTo>
                    <a:pt x="7539907" y="58420"/>
                    <a:pt x="7525937" y="25400"/>
                    <a:pt x="7504347" y="0"/>
                  </a:cubicBezTo>
                  <a:cubicBezTo>
                    <a:pt x="7510697" y="16510"/>
                    <a:pt x="7513237" y="34290"/>
                    <a:pt x="7513237" y="52070"/>
                  </a:cubicBezTo>
                  <a:lnTo>
                    <a:pt x="7513237" y="3772455"/>
                  </a:lnTo>
                  <a:lnTo>
                    <a:pt x="7513237" y="3772455"/>
                  </a:lnTo>
                  <a:close/>
                </a:path>
              </a:pathLst>
            </a:custGeom>
            <a:solidFill>
              <a:srgbClr val="DBDEE1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7579278" cy="4012485"/>
            </a:xfrm>
            <a:custGeom>
              <a:avLst/>
              <a:gdLst/>
              <a:ahLst/>
              <a:cxnLst/>
              <a:rect l="l" t="t" r="r" b="b"/>
              <a:pathLst>
                <a:path w="7579278" h="4012485">
                  <a:moveTo>
                    <a:pt x="146050" y="4012485"/>
                  </a:moveTo>
                  <a:lnTo>
                    <a:pt x="7433228" y="4012485"/>
                  </a:lnTo>
                  <a:cubicBezTo>
                    <a:pt x="7513238" y="4012485"/>
                    <a:pt x="7579278" y="3946445"/>
                    <a:pt x="7579278" y="3866435"/>
                  </a:cubicBezTo>
                  <a:lnTo>
                    <a:pt x="7579278" y="146050"/>
                  </a:lnTo>
                  <a:cubicBezTo>
                    <a:pt x="7579278" y="66040"/>
                    <a:pt x="7513238" y="0"/>
                    <a:pt x="7433228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866435"/>
                  </a:lnTo>
                  <a:cubicBezTo>
                    <a:pt x="0" y="3947715"/>
                    <a:pt x="66040" y="4012485"/>
                    <a:pt x="146050" y="401248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7644047" cy="4081065"/>
            </a:xfrm>
            <a:custGeom>
              <a:avLst/>
              <a:gdLst/>
              <a:ahLst/>
              <a:cxnLst/>
              <a:rect l="l" t="t" r="r" b="b"/>
              <a:pathLst>
                <a:path w="7644047" h="4081065">
                  <a:moveTo>
                    <a:pt x="7580547" y="74930"/>
                  </a:moveTo>
                  <a:cubicBezTo>
                    <a:pt x="7552607" y="30480"/>
                    <a:pt x="7503078" y="0"/>
                    <a:pt x="7445928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879135"/>
                  </a:lnTo>
                  <a:cubicBezTo>
                    <a:pt x="0" y="3931205"/>
                    <a:pt x="25400" y="3976925"/>
                    <a:pt x="63500" y="4006135"/>
                  </a:cubicBezTo>
                  <a:cubicBezTo>
                    <a:pt x="91440" y="4050585"/>
                    <a:pt x="140970" y="4081065"/>
                    <a:pt x="242100" y="4081065"/>
                  </a:cubicBezTo>
                  <a:lnTo>
                    <a:pt x="7485297" y="4081065"/>
                  </a:lnTo>
                  <a:cubicBezTo>
                    <a:pt x="7572928" y="4081065"/>
                    <a:pt x="7644047" y="4009945"/>
                    <a:pt x="7644047" y="3922315"/>
                  </a:cubicBezTo>
                  <a:lnTo>
                    <a:pt x="7644047" y="201930"/>
                  </a:lnTo>
                  <a:cubicBezTo>
                    <a:pt x="7644047" y="149860"/>
                    <a:pt x="7618647" y="104140"/>
                    <a:pt x="7580547" y="74930"/>
                  </a:cubicBezTo>
                  <a:close/>
                  <a:moveTo>
                    <a:pt x="12700" y="387913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7445928" y="12700"/>
                  </a:lnTo>
                  <a:cubicBezTo>
                    <a:pt x="7525938" y="12700"/>
                    <a:pt x="7591978" y="78740"/>
                    <a:pt x="7591978" y="158750"/>
                  </a:cubicBezTo>
                  <a:lnTo>
                    <a:pt x="7591978" y="3879135"/>
                  </a:lnTo>
                  <a:cubicBezTo>
                    <a:pt x="7591978" y="3959145"/>
                    <a:pt x="7525938" y="4025185"/>
                    <a:pt x="7445928" y="4025185"/>
                  </a:cubicBezTo>
                  <a:lnTo>
                    <a:pt x="158750" y="4025185"/>
                  </a:lnTo>
                  <a:cubicBezTo>
                    <a:pt x="78740" y="4025185"/>
                    <a:pt x="12700" y="3960415"/>
                    <a:pt x="12700" y="3879135"/>
                  </a:cubicBezTo>
                  <a:close/>
                  <a:moveTo>
                    <a:pt x="7632617" y="3922315"/>
                  </a:moveTo>
                  <a:cubicBezTo>
                    <a:pt x="7632617" y="4002325"/>
                    <a:pt x="7565307" y="4068365"/>
                    <a:pt x="7485297" y="4068365"/>
                  </a:cubicBezTo>
                  <a:lnTo>
                    <a:pt x="242100" y="4068365"/>
                  </a:lnTo>
                  <a:cubicBezTo>
                    <a:pt x="157480" y="4068365"/>
                    <a:pt x="120650" y="4051855"/>
                    <a:pt x="93980" y="4023915"/>
                  </a:cubicBezTo>
                  <a:cubicBezTo>
                    <a:pt x="114300" y="4032805"/>
                    <a:pt x="135890" y="4037885"/>
                    <a:pt x="160020" y="4037885"/>
                  </a:cubicBezTo>
                  <a:lnTo>
                    <a:pt x="7447197" y="4037885"/>
                  </a:lnTo>
                  <a:cubicBezTo>
                    <a:pt x="7534828" y="4037885"/>
                    <a:pt x="7605947" y="3966765"/>
                    <a:pt x="7605947" y="3879135"/>
                  </a:cubicBezTo>
                  <a:lnTo>
                    <a:pt x="7605947" y="158750"/>
                  </a:lnTo>
                  <a:cubicBezTo>
                    <a:pt x="7605947" y="140970"/>
                    <a:pt x="7602138" y="123190"/>
                    <a:pt x="7597057" y="106680"/>
                  </a:cubicBezTo>
                  <a:cubicBezTo>
                    <a:pt x="7618647" y="132080"/>
                    <a:pt x="7632618" y="165100"/>
                    <a:pt x="7632618" y="201930"/>
                  </a:cubicBezTo>
                  <a:lnTo>
                    <a:pt x="7632618" y="3922315"/>
                  </a:lnTo>
                  <a:cubicBezTo>
                    <a:pt x="7632617" y="3922315"/>
                    <a:pt x="7632617" y="3922315"/>
                    <a:pt x="7632617" y="3922315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52500" y="942975"/>
            <a:ext cx="251209" cy="25120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319998" y="942975"/>
            <a:ext cx="251209" cy="251209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88438" y="942975"/>
            <a:ext cx="251209" cy="251209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570466" y="1421884"/>
            <a:ext cx="17046445" cy="0"/>
          </a:xfrm>
          <a:prstGeom prst="line">
            <a:avLst/>
          </a:prstGeom>
          <a:ln w="28575" cap="flat">
            <a:solidFill>
              <a:srgbClr val="29292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2329847" y="3829187"/>
            <a:ext cx="11551135" cy="0"/>
          </a:xfrm>
          <a:prstGeom prst="line">
            <a:avLst/>
          </a:prstGeom>
          <a:ln w="28575" cap="flat">
            <a:solidFill>
              <a:srgbClr val="292929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035129" y="713940"/>
            <a:ext cx="2463736" cy="4114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2076090" y="4006247"/>
            <a:ext cx="2057400" cy="2057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851856" y="3857762"/>
            <a:ext cx="1588019" cy="227450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2899317" y="4134831"/>
            <a:ext cx="1963331" cy="1720368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028700" y="1441841"/>
            <a:ext cx="13646312" cy="241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37"/>
              </a:lnSpc>
            </a:pPr>
            <a:r>
              <a:rPr lang="en-US" sz="5400" dirty="0">
                <a:solidFill>
                  <a:srgbClr val="000000"/>
                </a:solidFill>
                <a:latin typeface="Garet Bold"/>
              </a:rPr>
              <a:t>W jaki sposób </a:t>
            </a:r>
          </a:p>
          <a:p>
            <a:pPr algn="ctr">
              <a:lnSpc>
                <a:spcPts val="6237"/>
              </a:lnSpc>
            </a:pPr>
            <a:r>
              <a:rPr lang="en-US" sz="5400" dirty="0">
                <a:solidFill>
                  <a:srgbClr val="000000"/>
                </a:solidFill>
                <a:latin typeface="Garet Bold"/>
              </a:rPr>
              <a:t>przeprowadzane są </a:t>
            </a:r>
          </a:p>
          <a:p>
            <a:pPr marL="0" lvl="0" indent="0" algn="ctr">
              <a:lnSpc>
                <a:spcPts val="6237"/>
              </a:lnSpc>
              <a:spcBef>
                <a:spcPct val="0"/>
              </a:spcBef>
            </a:pPr>
            <a:r>
              <a:rPr lang="en-US" sz="5400" dirty="0">
                <a:solidFill>
                  <a:srgbClr val="D22235"/>
                </a:solidFill>
                <a:latin typeface="Garet Bold"/>
              </a:rPr>
              <a:t>wybory </a:t>
            </a:r>
            <a:r>
              <a:rPr lang="en-US" sz="5400" dirty="0">
                <a:solidFill>
                  <a:srgbClr val="000000"/>
                </a:solidFill>
                <a:latin typeface="Garet Bold"/>
              </a:rPr>
              <a:t>do Rady?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645692" y="5625370"/>
            <a:ext cx="2778873" cy="438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83"/>
              </a:lnSpc>
            </a:pPr>
            <a:r>
              <a:rPr lang="en-US" sz="2799" spc="-69" dirty="0">
                <a:solidFill>
                  <a:srgbClr val="000000"/>
                </a:solidFill>
                <a:latin typeface="Garet Bold"/>
              </a:rPr>
              <a:t>Kiedy?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49922" y="6254147"/>
            <a:ext cx="4309677" cy="2163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dirty="0">
                <a:solidFill>
                  <a:srgbClr val="000000"/>
                </a:solidFill>
                <a:latin typeface="Garet" panose="020B0604020202020204" charset="-18"/>
              </a:rPr>
              <a:t>Czynne prawo wyborcze posiadają uczniowie szkół podstawowych</a:t>
            </a:r>
          </a:p>
          <a:p>
            <a:pPr algn="ctr">
              <a:lnSpc>
                <a:spcPts val="3359"/>
              </a:lnSpc>
            </a:pPr>
            <a:r>
              <a:rPr lang="en-US" sz="2399" dirty="0">
                <a:solidFill>
                  <a:srgbClr val="000000"/>
                </a:solidFill>
                <a:latin typeface="Garet" panose="020B0604020202020204" charset="-18"/>
              </a:rPr>
              <a:t> i ponadpodstawowych –</a:t>
            </a:r>
          </a:p>
          <a:p>
            <a:pPr algn="ctr">
              <a:lnSpc>
                <a:spcPts val="3359"/>
              </a:lnSpc>
            </a:pPr>
            <a:r>
              <a:rPr lang="en-US" sz="2399" dirty="0">
                <a:solidFill>
                  <a:srgbClr val="000000"/>
                </a:solidFill>
                <a:latin typeface="Garet" panose="020B0604020202020204" charset="-18"/>
              </a:rPr>
              <a:t>mieszkańcy Miasta Będzina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550124" y="6272928"/>
            <a:ext cx="6191482" cy="3035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Garet" panose="020B0604020202020204" charset="-18"/>
              </a:rPr>
              <a:t>Prawo zgłaszania kandydatów spośród uczniów będzińskich szkół mają samorząd szkolny i samorząd klasowy. </a:t>
            </a:r>
          </a:p>
          <a:p>
            <a:pPr algn="ctr"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Garet" panose="020B0604020202020204" charset="-18"/>
              </a:rPr>
              <a:t>Uczysz się poza Będzinem? Nie szkodzi. Możesz wziąć udział w wyborach jeżeli uzyskasz poparcie 30 osób (uczniów-mieszkańców Będzina)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136449" y="6272928"/>
            <a:ext cx="5122851" cy="259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dirty="0">
                <a:solidFill>
                  <a:srgbClr val="000000"/>
                </a:solidFill>
                <a:latin typeface="Garet" panose="020B0604020202020204" charset="-18"/>
              </a:rPr>
              <a:t>Wybory do Młodzieżowej Rady Miasta Będzina zarządza Prezydent Miasta.</a:t>
            </a:r>
          </a:p>
          <a:p>
            <a:pPr algn="ctr">
              <a:lnSpc>
                <a:spcPts val="3359"/>
              </a:lnSpc>
            </a:pPr>
            <a:r>
              <a:rPr lang="en-US" sz="2399" dirty="0">
                <a:solidFill>
                  <a:srgbClr val="000000"/>
                </a:solidFill>
                <a:latin typeface="Garet" panose="020B0604020202020204" charset="-18"/>
              </a:rPr>
              <a:t>Przewidywany termin najbliższych wyborów  </a:t>
            </a:r>
          </a:p>
          <a:p>
            <a:pPr algn="ctr">
              <a:lnSpc>
                <a:spcPts val="3359"/>
              </a:lnSpc>
            </a:pPr>
            <a:r>
              <a:rPr lang="en-US" sz="2399" dirty="0">
                <a:solidFill>
                  <a:srgbClr val="000000"/>
                </a:solidFill>
                <a:latin typeface="Garet" panose="020B0604020202020204" charset="-18"/>
              </a:rPr>
              <a:t>to </a:t>
            </a:r>
            <a:r>
              <a:rPr lang="en-US" sz="2399" dirty="0">
                <a:solidFill>
                  <a:srgbClr val="DD101C"/>
                </a:solidFill>
                <a:latin typeface="Garet" panose="020B0604020202020204" charset="-18"/>
              </a:rPr>
              <a:t>wrzesień 2022 r.</a:t>
            </a: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952500" y="1679059"/>
            <a:ext cx="2152290" cy="1686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11" r="11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70466" y="566193"/>
            <a:ext cx="17147067" cy="9154614"/>
            <a:chOff x="0" y="0"/>
            <a:chExt cx="7644047" cy="4081065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7539907" cy="3961685"/>
            </a:xfrm>
            <a:custGeom>
              <a:avLst/>
              <a:gdLst/>
              <a:ahLst/>
              <a:cxnLst/>
              <a:rect l="l" t="t" r="r" b="b"/>
              <a:pathLst>
                <a:path w="7539907" h="3961685">
                  <a:moveTo>
                    <a:pt x="7513237" y="3772455"/>
                  </a:moveTo>
                  <a:cubicBezTo>
                    <a:pt x="7513237" y="3860085"/>
                    <a:pt x="7437037" y="3931205"/>
                    <a:pt x="7355757" y="3931205"/>
                  </a:cubicBezTo>
                  <a:lnTo>
                    <a:pt x="66040" y="3931205"/>
                  </a:lnTo>
                  <a:cubicBezTo>
                    <a:pt x="43180" y="3931205"/>
                    <a:pt x="20320" y="3926125"/>
                    <a:pt x="0" y="3917235"/>
                  </a:cubicBezTo>
                  <a:cubicBezTo>
                    <a:pt x="26670" y="3945175"/>
                    <a:pt x="63500" y="3961685"/>
                    <a:pt x="142184" y="3961685"/>
                  </a:cubicBezTo>
                  <a:lnTo>
                    <a:pt x="7393857" y="3961685"/>
                  </a:lnTo>
                  <a:cubicBezTo>
                    <a:pt x="7473868" y="3961685"/>
                    <a:pt x="7539907" y="3895645"/>
                    <a:pt x="7539907" y="3815635"/>
                  </a:cubicBezTo>
                  <a:lnTo>
                    <a:pt x="7539907" y="95250"/>
                  </a:lnTo>
                  <a:cubicBezTo>
                    <a:pt x="7539907" y="58420"/>
                    <a:pt x="7525937" y="25400"/>
                    <a:pt x="7504347" y="0"/>
                  </a:cubicBezTo>
                  <a:cubicBezTo>
                    <a:pt x="7510697" y="16510"/>
                    <a:pt x="7513237" y="34290"/>
                    <a:pt x="7513237" y="52070"/>
                  </a:cubicBezTo>
                  <a:lnTo>
                    <a:pt x="7513237" y="3772455"/>
                  </a:lnTo>
                  <a:lnTo>
                    <a:pt x="7513237" y="3772455"/>
                  </a:lnTo>
                  <a:close/>
                </a:path>
              </a:pathLst>
            </a:custGeom>
            <a:solidFill>
              <a:srgbClr val="DBDEE1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7579278" cy="4012485"/>
            </a:xfrm>
            <a:custGeom>
              <a:avLst/>
              <a:gdLst/>
              <a:ahLst/>
              <a:cxnLst/>
              <a:rect l="l" t="t" r="r" b="b"/>
              <a:pathLst>
                <a:path w="7579278" h="4012485">
                  <a:moveTo>
                    <a:pt x="146050" y="4012485"/>
                  </a:moveTo>
                  <a:lnTo>
                    <a:pt x="7433228" y="4012485"/>
                  </a:lnTo>
                  <a:cubicBezTo>
                    <a:pt x="7513238" y="4012485"/>
                    <a:pt x="7579278" y="3946445"/>
                    <a:pt x="7579278" y="3866435"/>
                  </a:cubicBezTo>
                  <a:lnTo>
                    <a:pt x="7579278" y="146050"/>
                  </a:lnTo>
                  <a:cubicBezTo>
                    <a:pt x="7579278" y="66040"/>
                    <a:pt x="7513238" y="0"/>
                    <a:pt x="7433228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866435"/>
                  </a:lnTo>
                  <a:cubicBezTo>
                    <a:pt x="0" y="3947715"/>
                    <a:pt x="66040" y="4012485"/>
                    <a:pt x="146050" y="401248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7644047" cy="4081065"/>
            </a:xfrm>
            <a:custGeom>
              <a:avLst/>
              <a:gdLst/>
              <a:ahLst/>
              <a:cxnLst/>
              <a:rect l="l" t="t" r="r" b="b"/>
              <a:pathLst>
                <a:path w="7644047" h="4081065">
                  <a:moveTo>
                    <a:pt x="7580547" y="74930"/>
                  </a:moveTo>
                  <a:cubicBezTo>
                    <a:pt x="7552607" y="30480"/>
                    <a:pt x="7503078" y="0"/>
                    <a:pt x="7445928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879135"/>
                  </a:lnTo>
                  <a:cubicBezTo>
                    <a:pt x="0" y="3931205"/>
                    <a:pt x="25400" y="3976925"/>
                    <a:pt x="63500" y="4006135"/>
                  </a:cubicBezTo>
                  <a:cubicBezTo>
                    <a:pt x="91440" y="4050585"/>
                    <a:pt x="140970" y="4081065"/>
                    <a:pt x="242100" y="4081065"/>
                  </a:cubicBezTo>
                  <a:lnTo>
                    <a:pt x="7485297" y="4081065"/>
                  </a:lnTo>
                  <a:cubicBezTo>
                    <a:pt x="7572928" y="4081065"/>
                    <a:pt x="7644047" y="4009945"/>
                    <a:pt x="7644047" y="3922315"/>
                  </a:cubicBezTo>
                  <a:lnTo>
                    <a:pt x="7644047" y="201930"/>
                  </a:lnTo>
                  <a:cubicBezTo>
                    <a:pt x="7644047" y="149860"/>
                    <a:pt x="7618647" y="104140"/>
                    <a:pt x="7580547" y="74930"/>
                  </a:cubicBezTo>
                  <a:close/>
                  <a:moveTo>
                    <a:pt x="12700" y="387913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7445928" y="12700"/>
                  </a:lnTo>
                  <a:cubicBezTo>
                    <a:pt x="7525938" y="12700"/>
                    <a:pt x="7591978" y="78740"/>
                    <a:pt x="7591978" y="158750"/>
                  </a:cubicBezTo>
                  <a:lnTo>
                    <a:pt x="7591978" y="3879135"/>
                  </a:lnTo>
                  <a:cubicBezTo>
                    <a:pt x="7591978" y="3959145"/>
                    <a:pt x="7525938" y="4025185"/>
                    <a:pt x="7445928" y="4025185"/>
                  </a:cubicBezTo>
                  <a:lnTo>
                    <a:pt x="158750" y="4025185"/>
                  </a:lnTo>
                  <a:cubicBezTo>
                    <a:pt x="78740" y="4025185"/>
                    <a:pt x="12700" y="3960415"/>
                    <a:pt x="12700" y="3879135"/>
                  </a:cubicBezTo>
                  <a:close/>
                  <a:moveTo>
                    <a:pt x="7632617" y="3922315"/>
                  </a:moveTo>
                  <a:cubicBezTo>
                    <a:pt x="7632617" y="4002325"/>
                    <a:pt x="7565307" y="4068365"/>
                    <a:pt x="7485297" y="4068365"/>
                  </a:cubicBezTo>
                  <a:lnTo>
                    <a:pt x="242100" y="4068365"/>
                  </a:lnTo>
                  <a:cubicBezTo>
                    <a:pt x="157480" y="4068365"/>
                    <a:pt x="120650" y="4051855"/>
                    <a:pt x="93980" y="4023915"/>
                  </a:cubicBezTo>
                  <a:cubicBezTo>
                    <a:pt x="114300" y="4032805"/>
                    <a:pt x="135890" y="4037885"/>
                    <a:pt x="160020" y="4037885"/>
                  </a:cubicBezTo>
                  <a:lnTo>
                    <a:pt x="7447197" y="4037885"/>
                  </a:lnTo>
                  <a:cubicBezTo>
                    <a:pt x="7534828" y="4037885"/>
                    <a:pt x="7605947" y="3966765"/>
                    <a:pt x="7605947" y="3879135"/>
                  </a:cubicBezTo>
                  <a:lnTo>
                    <a:pt x="7605947" y="158750"/>
                  </a:lnTo>
                  <a:cubicBezTo>
                    <a:pt x="7605947" y="140970"/>
                    <a:pt x="7602138" y="123190"/>
                    <a:pt x="7597057" y="106680"/>
                  </a:cubicBezTo>
                  <a:cubicBezTo>
                    <a:pt x="7618647" y="132080"/>
                    <a:pt x="7632618" y="165100"/>
                    <a:pt x="7632618" y="201930"/>
                  </a:cubicBezTo>
                  <a:lnTo>
                    <a:pt x="7632618" y="3922315"/>
                  </a:lnTo>
                  <a:cubicBezTo>
                    <a:pt x="7632617" y="3922315"/>
                    <a:pt x="7632617" y="3922315"/>
                    <a:pt x="7632617" y="3922315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52500" y="942975"/>
            <a:ext cx="251209" cy="25120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319998" y="942975"/>
            <a:ext cx="251209" cy="251209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88438" y="942975"/>
            <a:ext cx="251209" cy="251209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570466" y="1421884"/>
            <a:ext cx="17046445" cy="0"/>
          </a:xfrm>
          <a:prstGeom prst="line">
            <a:avLst/>
          </a:prstGeom>
          <a:ln w="28575" cap="flat">
            <a:solidFill>
              <a:srgbClr val="292929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78104" y="3462167"/>
            <a:ext cx="1263598" cy="126359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625816">
            <a:off x="4425409" y="2971444"/>
            <a:ext cx="2665200" cy="132260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3685073" y="6323060"/>
            <a:ext cx="4032460" cy="329928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9922368" y="323864"/>
            <a:ext cx="2883046" cy="1740639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952500" y="1910207"/>
            <a:ext cx="6071945" cy="1391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345"/>
              </a:lnSpc>
              <a:spcBef>
                <a:spcPct val="0"/>
              </a:spcBef>
            </a:pPr>
            <a:r>
              <a:rPr lang="en-US" sz="5399" dirty="0">
                <a:solidFill>
                  <a:srgbClr val="DD101C"/>
                </a:solidFill>
                <a:latin typeface="Garet Bold"/>
              </a:rPr>
              <a:t>Gdzie odbywają się wybory?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71207" y="5238750"/>
            <a:ext cx="11234207" cy="598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554"/>
              </a:lnSpc>
              <a:spcBef>
                <a:spcPct val="0"/>
              </a:spcBef>
            </a:pPr>
            <a:r>
              <a:rPr lang="en-US" sz="4600" dirty="0">
                <a:solidFill>
                  <a:srgbClr val="7650A9"/>
                </a:solidFill>
                <a:latin typeface="Garet Bold"/>
              </a:rPr>
              <a:t>Szkolne Komisje Wyborcze (SKW)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024445" y="2289809"/>
            <a:ext cx="10605627" cy="196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004AAD"/>
                </a:solidFill>
                <a:latin typeface="Garet" panose="020B0604020202020204" charset="-18"/>
              </a:rPr>
              <a:t>Obwodem wyborczym </a:t>
            </a:r>
            <a:r>
              <a:rPr lang="en-US" sz="2799" dirty="0">
                <a:solidFill>
                  <a:srgbClr val="000000"/>
                </a:solidFill>
                <a:latin typeface="Garet" panose="020B0604020202020204" charset="-18"/>
              </a:rPr>
              <a:t>dla uczniów uczących się 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Garet" panose="020B0604020202020204" charset="-18"/>
              </a:rPr>
              <a:t>na terenie Miasta jest szkoła, do której uczęszczają.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Garet" panose="020B0604020202020204" charset="-18"/>
              </a:rPr>
              <a:t>Dla uczniów uczących się poza Będzinem obwodem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Garet" panose="020B0604020202020204" charset="-18"/>
              </a:rPr>
              <a:t> jest miejsce określone przez Prezydenta w zarządzeniu.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85442" y="5926820"/>
            <a:ext cx="15015861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94221E"/>
                </a:solidFill>
                <a:latin typeface="Garet Bold"/>
              </a:rPr>
              <a:t>Szkolne Komisje Wyborcze składają się z 4 członków samorządu i opiekuna samorządu.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82118" y="6418763"/>
            <a:ext cx="12884655" cy="259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Garet" panose="020B0604020202020204" charset="-18"/>
              </a:rPr>
              <a:t>Członkowie wybierają ze swojego składu przewodniczącego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Garet" panose="020B0604020202020204" charset="-18"/>
              </a:rPr>
              <a:t>i sekretarza - przewodniczący kieruje pracami Komisji i reprezentuje ją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Garet" panose="020B0604020202020204" charset="-18"/>
              </a:rPr>
              <a:t>na zewnątrz, a w dniu wyborów czuwa nad zachowaniem tajności głosowania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Garet" panose="020B0604020202020204" charset="-18"/>
              </a:rPr>
              <a:t>oraz nad porządkiem w lokalu wyborczym.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Garet" panose="020B0604020202020204" charset="-18"/>
              </a:rPr>
              <a:t>Sekretarz sporządza wszystkie dokumenty i prowadzi dokumentację związaną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Garet" panose="020B0604020202020204" charset="-18"/>
              </a:rPr>
              <a:t> z pracami Komisji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11" r="11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70466" y="566193"/>
            <a:ext cx="17147067" cy="9154614"/>
            <a:chOff x="0" y="0"/>
            <a:chExt cx="7644047" cy="4081065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7539907" cy="3961685"/>
            </a:xfrm>
            <a:custGeom>
              <a:avLst/>
              <a:gdLst/>
              <a:ahLst/>
              <a:cxnLst/>
              <a:rect l="l" t="t" r="r" b="b"/>
              <a:pathLst>
                <a:path w="7539907" h="3961685">
                  <a:moveTo>
                    <a:pt x="7513237" y="3772455"/>
                  </a:moveTo>
                  <a:cubicBezTo>
                    <a:pt x="7513237" y="3860085"/>
                    <a:pt x="7437037" y="3931205"/>
                    <a:pt x="7355757" y="3931205"/>
                  </a:cubicBezTo>
                  <a:lnTo>
                    <a:pt x="66040" y="3931205"/>
                  </a:lnTo>
                  <a:cubicBezTo>
                    <a:pt x="43180" y="3931205"/>
                    <a:pt x="20320" y="3926125"/>
                    <a:pt x="0" y="3917235"/>
                  </a:cubicBezTo>
                  <a:cubicBezTo>
                    <a:pt x="26670" y="3945175"/>
                    <a:pt x="63500" y="3961685"/>
                    <a:pt x="142184" y="3961685"/>
                  </a:cubicBezTo>
                  <a:lnTo>
                    <a:pt x="7393857" y="3961685"/>
                  </a:lnTo>
                  <a:cubicBezTo>
                    <a:pt x="7473868" y="3961685"/>
                    <a:pt x="7539907" y="3895645"/>
                    <a:pt x="7539907" y="3815635"/>
                  </a:cubicBezTo>
                  <a:lnTo>
                    <a:pt x="7539907" y="95250"/>
                  </a:lnTo>
                  <a:cubicBezTo>
                    <a:pt x="7539907" y="58420"/>
                    <a:pt x="7525937" y="25400"/>
                    <a:pt x="7504347" y="0"/>
                  </a:cubicBezTo>
                  <a:cubicBezTo>
                    <a:pt x="7510697" y="16510"/>
                    <a:pt x="7513237" y="34290"/>
                    <a:pt x="7513237" y="52070"/>
                  </a:cubicBezTo>
                  <a:lnTo>
                    <a:pt x="7513237" y="3772455"/>
                  </a:lnTo>
                  <a:lnTo>
                    <a:pt x="7513237" y="3772455"/>
                  </a:lnTo>
                  <a:close/>
                </a:path>
              </a:pathLst>
            </a:custGeom>
            <a:solidFill>
              <a:srgbClr val="DBDEE1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7579278" cy="4012485"/>
            </a:xfrm>
            <a:custGeom>
              <a:avLst/>
              <a:gdLst/>
              <a:ahLst/>
              <a:cxnLst/>
              <a:rect l="l" t="t" r="r" b="b"/>
              <a:pathLst>
                <a:path w="7579278" h="4012485">
                  <a:moveTo>
                    <a:pt x="146050" y="4012485"/>
                  </a:moveTo>
                  <a:lnTo>
                    <a:pt x="7433228" y="4012485"/>
                  </a:lnTo>
                  <a:cubicBezTo>
                    <a:pt x="7513238" y="4012485"/>
                    <a:pt x="7579278" y="3946445"/>
                    <a:pt x="7579278" y="3866435"/>
                  </a:cubicBezTo>
                  <a:lnTo>
                    <a:pt x="7579278" y="146050"/>
                  </a:lnTo>
                  <a:cubicBezTo>
                    <a:pt x="7579278" y="66040"/>
                    <a:pt x="7513238" y="0"/>
                    <a:pt x="7433228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866435"/>
                  </a:lnTo>
                  <a:cubicBezTo>
                    <a:pt x="0" y="3947715"/>
                    <a:pt x="66040" y="4012485"/>
                    <a:pt x="146050" y="401248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7644047" cy="4081065"/>
            </a:xfrm>
            <a:custGeom>
              <a:avLst/>
              <a:gdLst/>
              <a:ahLst/>
              <a:cxnLst/>
              <a:rect l="l" t="t" r="r" b="b"/>
              <a:pathLst>
                <a:path w="7644047" h="4081065">
                  <a:moveTo>
                    <a:pt x="7580547" y="74930"/>
                  </a:moveTo>
                  <a:cubicBezTo>
                    <a:pt x="7552607" y="30480"/>
                    <a:pt x="7503078" y="0"/>
                    <a:pt x="7445928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879135"/>
                  </a:lnTo>
                  <a:cubicBezTo>
                    <a:pt x="0" y="3931205"/>
                    <a:pt x="25400" y="3976925"/>
                    <a:pt x="63500" y="4006135"/>
                  </a:cubicBezTo>
                  <a:cubicBezTo>
                    <a:pt x="91440" y="4050585"/>
                    <a:pt x="140970" y="4081065"/>
                    <a:pt x="242100" y="4081065"/>
                  </a:cubicBezTo>
                  <a:lnTo>
                    <a:pt x="7485297" y="4081065"/>
                  </a:lnTo>
                  <a:cubicBezTo>
                    <a:pt x="7572928" y="4081065"/>
                    <a:pt x="7644047" y="4009945"/>
                    <a:pt x="7644047" y="3922315"/>
                  </a:cubicBezTo>
                  <a:lnTo>
                    <a:pt x="7644047" y="201930"/>
                  </a:lnTo>
                  <a:cubicBezTo>
                    <a:pt x="7644047" y="149860"/>
                    <a:pt x="7618647" y="104140"/>
                    <a:pt x="7580547" y="74930"/>
                  </a:cubicBezTo>
                  <a:close/>
                  <a:moveTo>
                    <a:pt x="12700" y="387913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7445928" y="12700"/>
                  </a:lnTo>
                  <a:cubicBezTo>
                    <a:pt x="7525938" y="12700"/>
                    <a:pt x="7591978" y="78740"/>
                    <a:pt x="7591978" y="158750"/>
                  </a:cubicBezTo>
                  <a:lnTo>
                    <a:pt x="7591978" y="3879135"/>
                  </a:lnTo>
                  <a:cubicBezTo>
                    <a:pt x="7591978" y="3959145"/>
                    <a:pt x="7525938" y="4025185"/>
                    <a:pt x="7445928" y="4025185"/>
                  </a:cubicBezTo>
                  <a:lnTo>
                    <a:pt x="158750" y="4025185"/>
                  </a:lnTo>
                  <a:cubicBezTo>
                    <a:pt x="78740" y="4025185"/>
                    <a:pt x="12700" y="3960415"/>
                    <a:pt x="12700" y="3879135"/>
                  </a:cubicBezTo>
                  <a:close/>
                  <a:moveTo>
                    <a:pt x="7632617" y="3922315"/>
                  </a:moveTo>
                  <a:cubicBezTo>
                    <a:pt x="7632617" y="4002325"/>
                    <a:pt x="7565307" y="4068365"/>
                    <a:pt x="7485297" y="4068365"/>
                  </a:cubicBezTo>
                  <a:lnTo>
                    <a:pt x="242100" y="4068365"/>
                  </a:lnTo>
                  <a:cubicBezTo>
                    <a:pt x="157480" y="4068365"/>
                    <a:pt x="120650" y="4051855"/>
                    <a:pt x="93980" y="4023915"/>
                  </a:cubicBezTo>
                  <a:cubicBezTo>
                    <a:pt x="114300" y="4032805"/>
                    <a:pt x="135890" y="4037885"/>
                    <a:pt x="160020" y="4037885"/>
                  </a:cubicBezTo>
                  <a:lnTo>
                    <a:pt x="7447197" y="4037885"/>
                  </a:lnTo>
                  <a:cubicBezTo>
                    <a:pt x="7534828" y="4037885"/>
                    <a:pt x="7605947" y="3966765"/>
                    <a:pt x="7605947" y="3879135"/>
                  </a:cubicBezTo>
                  <a:lnTo>
                    <a:pt x="7605947" y="158750"/>
                  </a:lnTo>
                  <a:cubicBezTo>
                    <a:pt x="7605947" y="140970"/>
                    <a:pt x="7602138" y="123190"/>
                    <a:pt x="7597057" y="106680"/>
                  </a:cubicBezTo>
                  <a:cubicBezTo>
                    <a:pt x="7618647" y="132080"/>
                    <a:pt x="7632618" y="165100"/>
                    <a:pt x="7632618" y="201930"/>
                  </a:cubicBezTo>
                  <a:lnTo>
                    <a:pt x="7632618" y="3922315"/>
                  </a:lnTo>
                  <a:cubicBezTo>
                    <a:pt x="7632617" y="3922315"/>
                    <a:pt x="7632617" y="3922315"/>
                    <a:pt x="7632617" y="3922315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52500" y="942975"/>
            <a:ext cx="251209" cy="25120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319998" y="942975"/>
            <a:ext cx="251209" cy="251209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688438" y="942975"/>
            <a:ext cx="251209" cy="251209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92929"/>
            </a:solidFill>
          </p:spPr>
        </p:sp>
      </p:grpSp>
      <p:sp>
        <p:nvSpPr>
          <p:cNvPr id="13" name="AutoShape 13"/>
          <p:cNvSpPr/>
          <p:nvPr/>
        </p:nvSpPr>
        <p:spPr>
          <a:xfrm>
            <a:off x="570466" y="1421884"/>
            <a:ext cx="17046445" cy="0"/>
          </a:xfrm>
          <a:prstGeom prst="line">
            <a:avLst/>
          </a:prstGeom>
          <a:ln w="28575" cap="flat">
            <a:solidFill>
              <a:srgbClr val="292929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3224952" y="6248985"/>
            <a:ext cx="3419744" cy="34718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185143" y="1068579"/>
            <a:ext cx="3039808" cy="41148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81619" y="7984896"/>
            <a:ext cx="1273404" cy="127340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4068318" y="7384937"/>
            <a:ext cx="2576378" cy="2473323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078104" y="1707634"/>
            <a:ext cx="7720346" cy="517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96"/>
              </a:lnSpc>
              <a:spcBef>
                <a:spcPct val="0"/>
              </a:spcBef>
            </a:pPr>
            <a:r>
              <a:rPr lang="en-US" sz="3600" spc="-89" dirty="0">
                <a:solidFill>
                  <a:srgbClr val="38A87E"/>
                </a:solidFill>
                <a:latin typeface="Garet Bold"/>
              </a:rPr>
              <a:t>Szkolna Komisja Wyborcza: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03709" y="7071449"/>
            <a:ext cx="12679720" cy="1748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39"/>
              </a:lnSpc>
            </a:pPr>
            <a:r>
              <a:rPr lang="en-US" sz="3599" spc="-89" dirty="0">
                <a:solidFill>
                  <a:srgbClr val="DD101C"/>
                </a:solidFill>
                <a:latin typeface="Garet Bold"/>
              </a:rPr>
              <a:t>Ale uwaga! </a:t>
            </a:r>
          </a:p>
          <a:p>
            <a:pPr>
              <a:lnSpc>
                <a:spcPts val="3239"/>
              </a:lnSpc>
            </a:pPr>
            <a:endParaRPr lang="en-US" sz="3599" spc="-89" dirty="0">
              <a:solidFill>
                <a:srgbClr val="DD101C"/>
              </a:solidFill>
              <a:latin typeface="Garet Bold"/>
            </a:endParaRPr>
          </a:p>
          <a:p>
            <a:pPr algn="ctr">
              <a:lnSpc>
                <a:spcPts val="2430"/>
              </a:lnSpc>
            </a:pPr>
            <a:r>
              <a:rPr lang="en-US" sz="2700" spc="-67" dirty="0">
                <a:solidFill>
                  <a:srgbClr val="000000"/>
                </a:solidFill>
                <a:latin typeface="Garet"/>
              </a:rPr>
              <a:t>Członek Szkolnej Komisji Wyborczej nie może kandydować</a:t>
            </a:r>
          </a:p>
          <a:p>
            <a:pPr algn="ctr">
              <a:lnSpc>
                <a:spcPts val="2430"/>
              </a:lnSpc>
            </a:pPr>
            <a:r>
              <a:rPr lang="en-US" sz="2700" spc="-67" dirty="0">
                <a:solidFill>
                  <a:srgbClr val="000000"/>
                </a:solidFill>
                <a:latin typeface="Garet"/>
              </a:rPr>
              <a:t> </a:t>
            </a:r>
          </a:p>
          <a:p>
            <a:pPr marL="0" lvl="0" indent="0" algn="ctr">
              <a:lnSpc>
                <a:spcPts val="2430"/>
              </a:lnSpc>
              <a:spcBef>
                <a:spcPct val="0"/>
              </a:spcBef>
            </a:pPr>
            <a:r>
              <a:rPr lang="en-US" sz="2700" spc="-67" dirty="0">
                <a:solidFill>
                  <a:srgbClr val="000000"/>
                </a:solidFill>
                <a:latin typeface="Garet"/>
              </a:rPr>
              <a:t>w wyborach do Młodzieżowej Rady Miasta Będzina.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78104" y="2453632"/>
            <a:ext cx="15813698" cy="355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79"/>
              </a:lnSpc>
              <a:spcBef>
                <a:spcPts val="2608"/>
              </a:spcBef>
            </a:pPr>
            <a:r>
              <a:rPr lang="en-US" sz="2399" dirty="0">
                <a:solidFill>
                  <a:srgbClr val="000000"/>
                </a:solidFill>
                <a:latin typeface="Garet" panose="020B0604020202020204" charset="-18"/>
              </a:rPr>
              <a:t>- rejestruje kandydatów,</a:t>
            </a:r>
          </a:p>
          <a:p>
            <a:pPr>
              <a:lnSpc>
                <a:spcPts val="3479"/>
              </a:lnSpc>
              <a:spcBef>
                <a:spcPts val="2608"/>
              </a:spcBef>
            </a:pPr>
            <a:r>
              <a:rPr lang="en-US" sz="2399" dirty="0">
                <a:solidFill>
                  <a:srgbClr val="000000"/>
                </a:solidFill>
                <a:latin typeface="Garet" panose="020B0604020202020204" charset="-18"/>
              </a:rPr>
              <a:t>- sporządza listę wyborczą,</a:t>
            </a:r>
          </a:p>
          <a:p>
            <a:pPr>
              <a:lnSpc>
                <a:spcPts val="3479"/>
              </a:lnSpc>
              <a:spcBef>
                <a:spcPts val="2608"/>
              </a:spcBef>
            </a:pPr>
            <a:r>
              <a:rPr lang="en-US" sz="2399" dirty="0">
                <a:solidFill>
                  <a:srgbClr val="000000"/>
                </a:solidFill>
                <a:latin typeface="Garet" panose="020B0604020202020204" charset="-18"/>
              </a:rPr>
              <a:t>- przygotowuje karty do głosowania,</a:t>
            </a:r>
          </a:p>
          <a:p>
            <a:pPr>
              <a:lnSpc>
                <a:spcPts val="3479"/>
              </a:lnSpc>
              <a:spcBef>
                <a:spcPts val="2608"/>
              </a:spcBef>
            </a:pPr>
            <a:r>
              <a:rPr lang="en-US" sz="2399" dirty="0">
                <a:solidFill>
                  <a:srgbClr val="000000"/>
                </a:solidFill>
                <a:latin typeface="Garet" panose="020B0604020202020204" charset="-18"/>
              </a:rPr>
              <a:t>- przygotowuje i przeprowadza głosowanie,</a:t>
            </a:r>
          </a:p>
          <a:p>
            <a:pPr algn="l">
              <a:lnSpc>
                <a:spcPts val="3479"/>
              </a:lnSpc>
              <a:spcBef>
                <a:spcPts val="2609"/>
              </a:spcBef>
            </a:pPr>
            <a:r>
              <a:rPr lang="en-US" sz="2399" dirty="0">
                <a:solidFill>
                  <a:srgbClr val="000000"/>
                </a:solidFill>
                <a:latin typeface="Garet" panose="020B0604020202020204" charset="-18"/>
              </a:rPr>
              <a:t>- ustala i podaje wyniki wyborów oraz przekazuje protokół z wyborów Miejskiej Komisji Wyborczej.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717</Words>
  <Application>Microsoft Office PowerPoint</Application>
  <PresentationFormat>Niestandardowy</PresentationFormat>
  <Paragraphs>101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8" baseType="lpstr">
      <vt:lpstr>Garet Bold</vt:lpstr>
      <vt:lpstr>Arial</vt:lpstr>
      <vt:lpstr>Open Sans Bold</vt:lpstr>
      <vt:lpstr>Garet</vt:lpstr>
      <vt:lpstr>Open Sans</vt:lpstr>
      <vt:lpstr>Open Sans Extra Bold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Młodzieżowa Rada Miasta Będzina</dc:title>
  <dc:creator>Wioleta Tomasik</dc:creator>
  <cp:lastModifiedBy>Wioleta Tomasik</cp:lastModifiedBy>
  <cp:revision>4</cp:revision>
  <dcterms:created xsi:type="dcterms:W3CDTF">2006-08-16T00:00:00Z</dcterms:created>
  <dcterms:modified xsi:type="dcterms:W3CDTF">2022-06-19T21:25:48Z</dcterms:modified>
  <dc:identifier>DAFECpqB8ss</dc:identifier>
</cp:coreProperties>
</file>